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2" r:id="rId6"/>
    <p:sldId id="269" r:id="rId7"/>
    <p:sldId id="260" r:id="rId8"/>
    <p:sldId id="270" r:id="rId9"/>
    <p:sldId id="271" r:id="rId10"/>
    <p:sldId id="272" r:id="rId11"/>
    <p:sldId id="261" r:id="rId12"/>
    <p:sldId id="273" r:id="rId1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9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E7076-6CE9-703B-4090-44C6FB124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B885F-CA81-E764-3883-B316BD8BA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95A48-13C0-0180-5931-FC1F90AE7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DE0F0-2164-10F9-590A-3A367B1D5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61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41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0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025" y="2476113"/>
            <a:ext cx="4815900" cy="317924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873045" y="1392068"/>
            <a:ext cx="8445909" cy="18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0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Техническое творчество как метод патриотического воспитания
</a:t>
            </a:r>
            <a:endParaRPr lang="en-US" sz="3000" dirty="0"/>
          </a:p>
        </p:txBody>
      </p:sp>
      <p:sp>
        <p:nvSpPr>
          <p:cNvPr id="6" name="Text 1"/>
          <p:cNvSpPr txBox="1"/>
          <p:nvPr/>
        </p:nvSpPr>
        <p:spPr>
          <a:xfrm>
            <a:off x="1873045" y="3389672"/>
            <a:ext cx="4073440" cy="144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Инженерное мышление, творчество и гражданская идентичность
</a:t>
            </a:r>
            <a:endParaRPr lang="en-US" sz="1800" dirty="0"/>
          </a:p>
        </p:txBody>
      </p:sp>
      <p:sp>
        <p:nvSpPr>
          <p:cNvPr id="7" name="Text 2"/>
          <p:cNvSpPr txBox="1"/>
          <p:nvPr/>
        </p:nvSpPr>
        <p:spPr>
          <a:xfrm>
            <a:off x="1873045" y="5451988"/>
            <a:ext cx="4260339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6002"/>
            <a:ext cx="12192000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87" y="330043"/>
            <a:ext cx="7803556" cy="13717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4870" y="20428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Открытые </a:t>
            </a:r>
            <a:r>
              <a:rPr lang="ru-RU" dirty="0" err="1"/>
              <a:t>on-line</a:t>
            </a:r>
            <a:r>
              <a:rPr lang="ru-RU" dirty="0"/>
              <a:t> соревнования по робототехнике «Боевая техника Великой Отечественной войны — 2026».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73" y="2842216"/>
            <a:ext cx="4009996" cy="1848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96" y="3047009"/>
            <a:ext cx="2378313" cy="3363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0" y="2800669"/>
            <a:ext cx="2513298" cy="3554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65" y="491779"/>
            <a:ext cx="3321324" cy="24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3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6" y="2400797"/>
            <a:ext cx="6228408" cy="2473255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75317" y="1027371"/>
            <a:ext cx="10397400" cy="88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Формы работы, которые обеспечивают комплексный эффект
</a:t>
            </a:r>
            <a:endParaRPr lang="en-US" sz="2800" dirty="0"/>
          </a:p>
        </p:txBody>
      </p:sp>
      <p:sp>
        <p:nvSpPr>
          <p:cNvPr id="5" name="Text 1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7381970" y="2400300"/>
            <a:ext cx="3733068" cy="33146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4040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усиливается, когда занятия дополняются</a:t>
            </a:r>
            <a:r>
              <a:rPr lang="ru-RU" sz="1400" dirty="0">
                <a:solidFill>
                  <a:srgbClr val="04040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экскурсиями и вовлечением детей в общественную деятельность.</a:t>
            </a:r>
            <a:r>
              <a:rPr lang="en-US" sz="1400" dirty="0">
                <a:solidFill>
                  <a:srgbClr val="04040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r>
              <a:rPr lang="en-US" sz="1600" dirty="0">
                <a:solidFill>
                  <a:srgbClr val="04040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Наибольший эффект дают формы, где ребёнок не только узнаёт, но и создаёт, демонстрирует и обсуждает результат.
</a:t>
            </a:r>
            <a:endParaRPr lang="en-US" sz="1400" dirty="0"/>
          </a:p>
        </p:txBody>
      </p:sp>
      <p:sp>
        <p:nvSpPr>
          <p:cNvPr id="7" name="Text 3"/>
          <p:cNvSpPr txBox="1"/>
          <p:nvPr/>
        </p:nvSpPr>
        <p:spPr>
          <a:xfrm>
            <a:off x="717755" y="5030998"/>
            <a:ext cx="6228407" cy="68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Обобщение программ и форм работы МКУ ДО СЮТ
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D1295-634F-2AC8-CA1C-B9CFBFA7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BA6F695-E36A-8648-0586-E32D13B7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D06CBD85-1EDE-F36D-46EE-368070445450}"/>
              </a:ext>
            </a:extLst>
          </p:cNvPr>
          <p:cNvSpPr txBox="1"/>
          <p:nvPr/>
        </p:nvSpPr>
        <p:spPr>
          <a:xfrm>
            <a:off x="675317" y="1027371"/>
            <a:ext cx="10397400" cy="88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dirty="0">
                <a:solidFill>
                  <a:srgbClr val="930E07"/>
                </a:solidFill>
                <a:ea typeface="Arial" pitchFamily="34" charset="-122"/>
                <a:cs typeface="Arial" pitchFamily="34" charset="-120"/>
              </a:rPr>
              <a:t>
</a:t>
            </a:r>
            <a:r>
              <a:rPr lang="ru-RU" sz="2800" dirty="0">
                <a:solidFill>
                  <a:srgbClr val="930E07"/>
                </a:solidFill>
                <a:ea typeface="Arial" pitchFamily="34" charset="-122"/>
                <a:cs typeface="Arial" pitchFamily="34" charset="-120"/>
              </a:rPr>
              <a:t>В процессе создания и реализации </a:t>
            </a:r>
            <a:r>
              <a:rPr lang="ru-RU" sz="2800" dirty="0" err="1">
                <a:solidFill>
                  <a:srgbClr val="930E07"/>
                </a:solidFill>
                <a:ea typeface="Arial" pitchFamily="34" charset="-122"/>
                <a:cs typeface="Arial" pitchFamily="34" charset="-120"/>
              </a:rPr>
              <a:t>собственых</a:t>
            </a:r>
            <a:r>
              <a:rPr lang="ru-RU" sz="2800" dirty="0">
                <a:solidFill>
                  <a:srgbClr val="930E07"/>
                </a:solidFill>
                <a:ea typeface="Arial" pitchFamily="34" charset="-122"/>
                <a:cs typeface="Arial" pitchFamily="34" charset="-120"/>
              </a:rPr>
              <a:t> технических проектов обучающиеся учатся уважать историю своей страны, гордится достижениями отечественной науки и техники, а также осознавать свою причастность к развитию России. </a:t>
            </a:r>
            <a:endParaRPr lang="en-US" sz="280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EBD1FADF-7EF3-43EC-86DC-80E089410091}"/>
              </a:ext>
            </a:extLst>
          </p:cNvPr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527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719" y="2225169"/>
            <a:ext cx="6522721" cy="360533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84137" y="1027371"/>
            <a:ext cx="10397400" cy="88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Почему тема особенно актуальна сегодня
</a:t>
            </a:r>
            <a:endParaRPr lang="en-US" sz="2800" dirty="0"/>
          </a:p>
        </p:txBody>
      </p:sp>
      <p:sp>
        <p:nvSpPr>
          <p:cNvPr id="6" name="Text 1"/>
          <p:cNvSpPr txBox="1"/>
          <p:nvPr/>
        </p:nvSpPr>
        <p:spPr>
          <a:xfrm>
            <a:off x="695342" y="2491632"/>
            <a:ext cx="3733200" cy="313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1600" dirty="0"/>
              <a:t>В современных условиях патриотическое воспитание приобретает особое значение. Техническое творчество- это не только развитие инженерных навыков, но и мощный инструмент формирования любви к Родине, уважению к её истории и достижениям. В своей работе мы объединяем интерес детей к технике с воспитанием чувства гордости за свою страну.</a:t>
            </a:r>
          </a:p>
        </p:txBody>
      </p:sp>
      <p:sp>
        <p:nvSpPr>
          <p:cNvPr id="7" name="Text 2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8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78713" y="199083"/>
            <a:ext cx="11012693" cy="908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8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Программы дополнительного образования реализуемые в Станции юных техников</a:t>
            </a:r>
            <a:endParaRPr lang="en-US" sz="2800" dirty="0"/>
          </a:p>
        </p:txBody>
      </p:sp>
      <p:sp>
        <p:nvSpPr>
          <p:cNvPr id="5" name="Text 1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84615" y="1829989"/>
            <a:ext cx="3962020" cy="14543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endParaRPr lang="ru-RU" sz="1400" dirty="0"/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676" y="1671405"/>
            <a:ext cx="6114818" cy="2475191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CC058F3-042E-3CE4-4FD7-98A0629CB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93915"/>
              </p:ext>
            </p:extLst>
          </p:nvPr>
        </p:nvGraphicFramePr>
        <p:xfrm>
          <a:off x="3125676" y="4168751"/>
          <a:ext cx="611481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742">
                  <a:extLst>
                    <a:ext uri="{9D8B030D-6E8A-4147-A177-3AD203B41FA5}">
                      <a16:colId xmlns:a16="http://schemas.microsoft.com/office/drawing/2014/main" val="2734275411"/>
                    </a:ext>
                  </a:extLst>
                </a:gridCol>
                <a:gridCol w="2983346">
                  <a:extLst>
                    <a:ext uri="{9D8B030D-6E8A-4147-A177-3AD203B41FA5}">
                      <a16:colId xmlns:a16="http://schemas.microsoft.com/office/drawing/2014/main" val="891341151"/>
                    </a:ext>
                  </a:extLst>
                </a:gridCol>
                <a:gridCol w="1121731">
                  <a:extLst>
                    <a:ext uri="{9D8B030D-6E8A-4147-A177-3AD203B41FA5}">
                      <a16:colId xmlns:a16="http://schemas.microsoft.com/office/drawing/2014/main" val="2370583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Современные технологии и 3</a:t>
                      </a:r>
                      <a:r>
                        <a:rPr lang="en-US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</a:t>
                      </a: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моделирования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Проектирование и конструирование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Школьники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7223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31" y="2225041"/>
            <a:ext cx="3355591" cy="36055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377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400" dirty="0"/>
          </a:p>
        </p:txBody>
      </p:sp>
      <p:sp>
        <p:nvSpPr>
          <p:cNvPr id="6" name="Text 1"/>
          <p:cNvSpPr txBox="1"/>
          <p:nvPr/>
        </p:nvSpPr>
        <p:spPr>
          <a:xfrm>
            <a:off x="788347" y="783390"/>
            <a:ext cx="10397400" cy="88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превращает ценности в личный опыт
</a:t>
            </a:r>
            <a:endParaRPr lang="en-US" sz="2800" dirty="0"/>
          </a:p>
        </p:txBody>
      </p:sp>
      <p:sp>
        <p:nvSpPr>
          <p:cNvPr id="7" name="Text 2"/>
          <p:cNvSpPr txBox="1"/>
          <p:nvPr/>
        </p:nvSpPr>
        <p:spPr>
          <a:xfrm>
            <a:off x="4690990" y="1546861"/>
            <a:ext cx="3282300" cy="331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темы к осмыслению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Проекты, посвящённые отечественной технике, памятным датам и историческим событиям, помогают ребёнку увидеть связь между фактом, событием и судьбой страны. Так патриотическая идея становится понятной и близкой.
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8332638" y="1546861"/>
            <a:ext cx="3282300" cy="331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действия к причастности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над моделью или макетом развивает ответственность, самостоятельность и умение действовать в команде. Одновременно обучающиеся знакомятся с достижениями российской науки, военной и гражданской техники.
</a:t>
            </a:r>
            <a:endParaRPr lang="en-US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04" y="1329146"/>
            <a:ext cx="3645724" cy="2420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04" y="3749468"/>
            <a:ext cx="3645724" cy="2737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4819" y="4003572"/>
            <a:ext cx="2962913" cy="2219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1797" y="3888287"/>
            <a:ext cx="2810500" cy="21033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348" y="2233462"/>
            <a:ext cx="484838" cy="554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634" y="2213619"/>
            <a:ext cx="554100" cy="5541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237" y="2233462"/>
            <a:ext cx="484838" cy="5541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6633" y="2223541"/>
            <a:ext cx="554100" cy="5541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4040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400" dirty="0"/>
          </a:p>
        </p:txBody>
      </p:sp>
      <p:sp>
        <p:nvSpPr>
          <p:cNvPr id="12" name="Text 1"/>
          <p:cNvSpPr txBox="1"/>
          <p:nvPr/>
        </p:nvSpPr>
        <p:spPr>
          <a:xfrm>
            <a:off x="687989" y="1027371"/>
            <a:ext cx="10397400" cy="88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Патриотические темы в содержании занятий
</a:t>
            </a:r>
            <a:endParaRPr lang="en-US" sz="2800" dirty="0"/>
          </a:p>
        </p:txBody>
      </p:sp>
      <p:sp>
        <p:nvSpPr>
          <p:cNvPr id="13" name="Text 2"/>
          <p:cNvSpPr txBox="1"/>
          <p:nvPr/>
        </p:nvSpPr>
        <p:spPr>
          <a:xfrm>
            <a:off x="807273" y="3116825"/>
            <a:ext cx="2174700" cy="228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Памятные даты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День Победы и День космонавтики становятся содержательными точками входа в разговор о подвиге, научном прорыве и исторической памяти, которые легко раскрываются через технические проекты.
</a:t>
            </a:r>
            <a:endParaRPr lang="en-US" sz="1600" dirty="0"/>
          </a:p>
        </p:txBody>
      </p:sp>
      <p:sp>
        <p:nvSpPr>
          <p:cNvPr id="14" name="Text 3"/>
          <p:cNvSpPr txBox="1"/>
          <p:nvPr/>
        </p:nvSpPr>
        <p:spPr>
          <a:xfrm>
            <a:off x="3621984" y="2980673"/>
            <a:ext cx="2174700" cy="228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Отечественная техника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Модели самолётов, ракет, танков и космических аппаратов позволяют изучать реальные образцы российской инженерной мысли и связывать конструирование с историей страны.
</a:t>
            </a:r>
            <a:endParaRPr lang="en-US" sz="1600" dirty="0"/>
          </a:p>
        </p:txBody>
      </p:sp>
      <p:sp>
        <p:nvSpPr>
          <p:cNvPr id="15" name="Text 4"/>
          <p:cNvSpPr txBox="1"/>
          <p:nvPr/>
        </p:nvSpPr>
        <p:spPr>
          <a:xfrm>
            <a:off x="6265992" y="3003316"/>
            <a:ext cx="2174700" cy="228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Учёные и конструкторы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Юбилеи российских изобретателей и инженеров дают возможность обратиться к биографиям, открытиям и профессиональному пути людей, определивших развитие науки и промышленности.
</a:t>
            </a:r>
            <a:endParaRPr lang="en-US" sz="1600" dirty="0"/>
          </a:p>
        </p:txBody>
      </p:sp>
      <p:sp>
        <p:nvSpPr>
          <p:cNvPr id="16" name="Text 5"/>
          <p:cNvSpPr txBox="1"/>
          <p:nvPr/>
        </p:nvSpPr>
        <p:spPr>
          <a:xfrm>
            <a:off x="8910689" y="3078945"/>
            <a:ext cx="2174700" cy="228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Архитектура и память
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5C5C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Макеты памятников и исторических сооружений помогают осмыслить архитектурное наследие России и показать, как техника, культура и историческая память связаны между собой.
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6" y="2400491"/>
            <a:ext cx="10775744" cy="3429945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75325" y="1027375"/>
            <a:ext cx="10775700" cy="889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930E0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Путь проекта к патриотическому результату
</a:t>
            </a:r>
            <a:r>
              <a:rPr lang="en-US" sz="1600" dirty="0">
                <a:solidFill>
                  <a:srgbClr val="2525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Логика работы на занятиях и при подготовке конкурсных материалов
</a:t>
            </a:r>
            <a:endParaRPr lang="en-US" sz="2800" dirty="0"/>
          </a:p>
        </p:txBody>
      </p:sp>
      <p:sp>
        <p:nvSpPr>
          <p:cNvPr id="5" name="Text 1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190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3" y="-4192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14067" y="622914"/>
            <a:ext cx="7802381" cy="1188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0000"/>
              </a:lnSpc>
            </a:pPr>
            <a:r>
              <a:rPr lang="ru-RU" sz="1600" dirty="0"/>
              <a:t>Выставки технического творчества, посвященные Дню защитника Отечества. Номинации «Техника», «Открытки и подарки», «Рисунки». В выставке принимают участие образовательные учреждения городского округа ЗАТО Свободный: школа №25, д/сад «Алёнушка», Детская школа искусств, Станция юных техников. Выставка проводится на протяжении 3-х лет, количество участников за это время превышает 250 человек.</a:t>
            </a:r>
          </a:p>
        </p:txBody>
      </p:sp>
      <p:sp>
        <p:nvSpPr>
          <p:cNvPr id="5" name="Text 1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822" y="1913699"/>
            <a:ext cx="4975854" cy="3733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83" y="4482548"/>
            <a:ext cx="2755987" cy="2067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524" y="4482548"/>
            <a:ext cx="2797185" cy="20711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119" y="831663"/>
            <a:ext cx="3399911" cy="25554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14067" y="622914"/>
            <a:ext cx="7802381" cy="1188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</a:rPr>
              <a:t>Соревнования и конкурсы как форма работы патриотического воспитания</a:t>
            </a:r>
          </a:p>
          <a:p>
            <a:pPr algn="ctr">
              <a:lnSpc>
                <a:spcPct val="80000"/>
              </a:lnSpc>
            </a:pPr>
            <a:endParaRPr lang="ru-RU" sz="2800" b="1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endParaRPr lang="ru-RU" sz="2800" b="1" dirty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</a:pP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3702" y="1328514"/>
            <a:ext cx="522135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/>
              <a:t>Ежегодно на базе учреждения проводятся Открытые городские соревнования по робототехнике, 3D моделированию и гонке </a:t>
            </a:r>
            <a:r>
              <a:rPr lang="ru-RU" sz="1600" dirty="0" err="1"/>
              <a:t>дронов</a:t>
            </a:r>
            <a:r>
              <a:rPr lang="ru-RU" sz="1600" dirty="0"/>
              <a:t>, посвященных годовщине Победы в Великой Отечественной войне;</a:t>
            </a:r>
          </a:p>
          <a:p>
            <a:r>
              <a:rPr lang="ru-RU" sz="1600" dirty="0"/>
              <a:t>Фестиваль технического творчества «</a:t>
            </a:r>
            <a:r>
              <a:rPr lang="ru-RU" sz="1600" dirty="0" err="1"/>
              <a:t>ТехноФест</a:t>
            </a:r>
            <a:r>
              <a:rPr lang="ru-RU" sz="1600" dirty="0"/>
              <a:t>», </a:t>
            </a:r>
            <a:br>
              <a:rPr lang="ru-RU" sz="1600" dirty="0"/>
            </a:br>
            <a:r>
              <a:rPr lang="ru-RU" sz="1600" dirty="0"/>
              <a:t>посвященный 81-ой годовщине Победы в Великой Отечественной войне. Соревнования проводятся в рамках Патриотического форума «Свободный», в 2026 году форум проводился в пятый раз.</a:t>
            </a:r>
          </a:p>
          <a:p>
            <a:r>
              <a:rPr lang="ru-RU" sz="1600" dirty="0"/>
              <a:t>За это время в соревнованиях приняло участие более 300 человек, из разных муниципалитетов Свердловской области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238" y="496345"/>
            <a:ext cx="2946932" cy="22101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731" y="3947274"/>
            <a:ext cx="3009244" cy="20061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687" y="4172560"/>
            <a:ext cx="3105263" cy="2024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343" y="3840570"/>
            <a:ext cx="3122289" cy="23565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9731" y="1631959"/>
            <a:ext cx="3413507" cy="19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3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8540"/>
            <a:ext cx="12192000" cy="6858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6096000" y="6108622"/>
            <a:ext cx="5400675" cy="24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37" y="212281"/>
            <a:ext cx="7803556" cy="1371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684" y="3906078"/>
            <a:ext cx="3642653" cy="24157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7230" y="429665"/>
            <a:ext cx="2459596" cy="34764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76" y="1328230"/>
            <a:ext cx="1480889" cy="26349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299" y="1196685"/>
            <a:ext cx="1543150" cy="27338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3395" y="3620226"/>
            <a:ext cx="1796958" cy="24883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533" y="3620226"/>
            <a:ext cx="1795871" cy="24883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3344" y="1174139"/>
            <a:ext cx="3086228" cy="23161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2600" y="3558222"/>
            <a:ext cx="1846799" cy="26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09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589</Words>
  <Application>Microsoft Office PowerPoint</Application>
  <PresentationFormat>Широкоэкранный</PresentationFormat>
  <Paragraphs>52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18</cp:revision>
  <dcterms:created xsi:type="dcterms:W3CDTF">2026-05-22T06:08:33Z</dcterms:created>
  <dcterms:modified xsi:type="dcterms:W3CDTF">2026-05-27T06:42:59Z</dcterms:modified>
</cp:coreProperties>
</file>