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17"/>
  </p:notesMasterIdLst>
  <p:sldIdLst>
    <p:sldId id="256" r:id="rId2"/>
    <p:sldId id="293" r:id="rId3"/>
    <p:sldId id="298" r:id="rId4"/>
    <p:sldId id="288" r:id="rId5"/>
    <p:sldId id="300" r:id="rId6"/>
    <p:sldId id="289" r:id="rId7"/>
    <p:sldId id="304" r:id="rId8"/>
    <p:sldId id="306" r:id="rId9"/>
    <p:sldId id="307" r:id="rId10"/>
    <p:sldId id="308" r:id="rId11"/>
    <p:sldId id="309" r:id="rId12"/>
    <p:sldId id="290" r:id="rId13"/>
    <p:sldId id="291" r:id="rId14"/>
    <p:sldId id="297" r:id="rId15"/>
    <p:sldId id="287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034C5D"/>
    <a:srgbClr val="FFFF99"/>
    <a:srgbClr val="FF9966"/>
    <a:srgbClr val="53FB73"/>
    <a:srgbClr val="FA4C06"/>
    <a:srgbClr val="663300"/>
    <a:srgbClr val="FF9933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742" autoAdjust="0"/>
  </p:normalViewPr>
  <p:slideViewPr>
    <p:cSldViewPr snapToGrid="0">
      <p:cViewPr varScale="1">
        <p:scale>
          <a:sx n="60" d="100"/>
          <a:sy n="60" d="100"/>
        </p:scale>
        <p:origin x="96" y="24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A88C3D-5380-4B94-9E1E-2B7BF1CE21D2}" type="datetimeFigureOut">
              <a:rPr lang="ru-RU" smtClean="0"/>
              <a:pPr/>
              <a:t>13.12.2019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590782-E5B9-4BE3-B71B-E624CDCE525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8962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590782-E5B9-4BE3-B71B-E624CDCE5252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93660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C5F57-10F8-48A6-AADC-B2CFDF9DCB2B}" type="datetimeFigureOut">
              <a:rPr lang="ru-RU" smtClean="0"/>
              <a:pPr/>
              <a:t>13.12.2019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D4DA-C681-436E-815E-826565F9F5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6057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C5F57-10F8-48A6-AADC-B2CFDF9DCB2B}" type="datetimeFigureOut">
              <a:rPr lang="ru-RU" smtClean="0"/>
              <a:pPr/>
              <a:t>13.12.2019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D4DA-C681-436E-815E-826565F9F5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0908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C5F57-10F8-48A6-AADC-B2CFDF9DCB2B}" type="datetimeFigureOut">
              <a:rPr lang="ru-RU" smtClean="0"/>
              <a:pPr/>
              <a:t>13.12.2019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D4DA-C681-436E-815E-826565F9F5B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765789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C5F57-10F8-48A6-AADC-B2CFDF9DCB2B}" type="datetimeFigureOut">
              <a:rPr lang="ru-RU" smtClean="0"/>
              <a:pPr/>
              <a:t>13.12.2019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D4DA-C681-436E-815E-826565F9F5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70943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C5F57-10F8-48A6-AADC-B2CFDF9DCB2B}" type="datetimeFigureOut">
              <a:rPr lang="ru-RU" smtClean="0"/>
              <a:pPr/>
              <a:t>13.12.2019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D4DA-C681-436E-815E-826565F9F5B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131528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C5F57-10F8-48A6-AADC-B2CFDF9DCB2B}" type="datetimeFigureOut">
              <a:rPr lang="ru-RU" smtClean="0"/>
              <a:pPr/>
              <a:t>13.12.2019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D4DA-C681-436E-815E-826565F9F5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07981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C5F57-10F8-48A6-AADC-B2CFDF9DCB2B}" type="datetimeFigureOut">
              <a:rPr lang="ru-RU" smtClean="0"/>
              <a:pPr/>
              <a:t>13.12.2019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D4DA-C681-436E-815E-826565F9F5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07938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C5F57-10F8-48A6-AADC-B2CFDF9DCB2B}" type="datetimeFigureOut">
              <a:rPr lang="ru-RU" smtClean="0"/>
              <a:pPr/>
              <a:t>13.12.2019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D4DA-C681-436E-815E-826565F9F5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9384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C5F57-10F8-48A6-AADC-B2CFDF9DCB2B}" type="datetimeFigureOut">
              <a:rPr lang="ru-RU" smtClean="0"/>
              <a:pPr/>
              <a:t>13.12.2019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D4DA-C681-436E-815E-826565F9F5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6190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C5F57-10F8-48A6-AADC-B2CFDF9DCB2B}" type="datetimeFigureOut">
              <a:rPr lang="ru-RU" smtClean="0"/>
              <a:pPr/>
              <a:t>13.12.2019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D4DA-C681-436E-815E-826565F9F5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9395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C5F57-10F8-48A6-AADC-B2CFDF9DCB2B}" type="datetimeFigureOut">
              <a:rPr lang="ru-RU" smtClean="0"/>
              <a:pPr/>
              <a:t>13.12.2019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D4DA-C681-436E-815E-826565F9F5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868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C5F57-10F8-48A6-AADC-B2CFDF9DCB2B}" type="datetimeFigureOut">
              <a:rPr lang="ru-RU" smtClean="0"/>
              <a:pPr/>
              <a:t>13.12.2019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D4DA-C681-436E-815E-826565F9F5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4597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C5F57-10F8-48A6-AADC-B2CFDF9DCB2B}" type="datetimeFigureOut">
              <a:rPr lang="ru-RU" smtClean="0"/>
              <a:pPr/>
              <a:t>13.12.2019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D4DA-C681-436E-815E-826565F9F5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2617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C5F57-10F8-48A6-AADC-B2CFDF9DCB2B}" type="datetimeFigureOut">
              <a:rPr lang="ru-RU" smtClean="0"/>
              <a:pPr/>
              <a:t>13.12.2019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D4DA-C681-436E-815E-826565F9F5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185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C5F57-10F8-48A6-AADC-B2CFDF9DCB2B}" type="datetimeFigureOut">
              <a:rPr lang="ru-RU" smtClean="0"/>
              <a:pPr/>
              <a:t>13.12.2019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D4DA-C681-436E-815E-826565F9F5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8212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D4DA-C681-436E-815E-826565F9F5B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C5F57-10F8-48A6-AADC-B2CFDF9DCB2B}" type="datetimeFigureOut">
              <a:rPr lang="ru-RU" smtClean="0"/>
              <a:pPr/>
              <a:t>13.12.2019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0946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CC5F57-10F8-48A6-AADC-B2CFDF9DCB2B}" type="datetimeFigureOut">
              <a:rPr lang="ru-RU" smtClean="0"/>
              <a:pPr/>
              <a:t>13.12.2019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379D4DA-C681-436E-815E-826565F9F5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5896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76251" y="1314994"/>
            <a:ext cx="7697752" cy="4291149"/>
          </a:xfrm>
        </p:spPr>
        <p:txBody>
          <a:bodyPr/>
          <a:lstStyle/>
          <a:p>
            <a:pPr algn="ctr"/>
            <a:r>
              <a:rPr lang="ru-RU" sz="3200" dirty="0">
                <a:solidFill>
                  <a:srgbClr val="0070C0"/>
                </a:solidFill>
              </a:rPr>
              <a:t>Рекомендации к оформлению дополнительных общеобразовательных общеразвивающих программ</a:t>
            </a:r>
            <a:br>
              <a:rPr lang="ru-RU" sz="3200" dirty="0">
                <a:solidFill>
                  <a:srgbClr val="0070C0"/>
                </a:solidFill>
              </a:rPr>
            </a:br>
            <a:r>
              <a:rPr lang="ru-RU" sz="2000" dirty="0">
                <a:solidFill>
                  <a:srgbClr val="0070C0"/>
                </a:solidFill>
              </a:rPr>
              <a:t>(для прохождения процедуры сертификации)</a:t>
            </a:r>
            <a:br>
              <a:rPr lang="ru-RU" sz="2000" dirty="0">
                <a:solidFill>
                  <a:srgbClr val="0070C0"/>
                </a:solidFill>
              </a:rPr>
            </a:br>
            <a:br>
              <a:rPr lang="ru-RU" sz="2000" dirty="0">
                <a:solidFill>
                  <a:srgbClr val="0070C0"/>
                </a:solidFill>
              </a:rPr>
            </a:br>
            <a:endParaRPr lang="ru-RU" sz="2000" dirty="0">
              <a:solidFill>
                <a:srgbClr val="0070C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994" y="0"/>
            <a:ext cx="2366554" cy="2307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28820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338" y="247136"/>
            <a:ext cx="8596668" cy="1510412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3200" dirty="0">
                <a:solidFill>
                  <a:srgbClr val="0070C0"/>
                </a:solidFill>
              </a:rPr>
              <a:t>Содержание учебного (тематического) плана</a:t>
            </a:r>
            <a:endParaRPr lang="ru-RU" sz="3100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1676" y="1508166"/>
            <a:ext cx="9639753" cy="5028558"/>
          </a:xfrm>
        </p:spPr>
        <p:txBody>
          <a:bodyPr>
            <a:normAutofit/>
          </a:bodyPr>
          <a:lstStyle/>
          <a:p>
            <a:pPr lvl="0" algn="just"/>
            <a:endParaRPr lang="ru-RU" sz="2400" b="1" dirty="0"/>
          </a:p>
          <a:p>
            <a:pPr>
              <a:buNone/>
            </a:pPr>
            <a:r>
              <a:rPr lang="ru-RU" sz="2800" dirty="0"/>
              <a:t>1. Общая физическая подготовка (ОФП)</a:t>
            </a:r>
          </a:p>
          <a:p>
            <a:pPr>
              <a:buNone/>
            </a:pPr>
            <a:r>
              <a:rPr lang="ru-RU" sz="2800" dirty="0"/>
              <a:t>Теория: Понятие ОФП. Функции ОФП.</a:t>
            </a:r>
          </a:p>
          <a:p>
            <a:pPr>
              <a:buNone/>
            </a:pPr>
            <a:r>
              <a:rPr lang="ru-RU" sz="2800" dirty="0"/>
              <a:t>Практика: Освоение навыков физической подготовки: бег по прямой, бег приставными шагами, бег с высоко поднятыми коленями, челночный бег, кувырки вперед и назад, приседания на месте, прыжки вверх и др.</a:t>
            </a:r>
          </a:p>
          <a:p>
            <a:pPr>
              <a:buNone/>
            </a:pPr>
            <a:r>
              <a:rPr lang="ru-RU" sz="2800" dirty="0"/>
              <a:t>Эстафета. Спортивные игры.</a:t>
            </a:r>
          </a:p>
          <a:p>
            <a:pPr lvl="0"/>
            <a:endParaRPr lang="ru-RU" sz="2800" b="1" dirty="0"/>
          </a:p>
          <a:p>
            <a:pPr lvl="0"/>
            <a:endParaRPr lang="ru-RU" sz="2800" dirty="0"/>
          </a:p>
          <a:p>
            <a:pPr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46567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4460" y="318388"/>
            <a:ext cx="8596668" cy="6153664"/>
          </a:xfrm>
        </p:spPr>
        <p:txBody>
          <a:bodyPr>
            <a:normAutofit/>
          </a:bodyPr>
          <a:lstStyle/>
          <a:p>
            <a:pPr algn="ctr"/>
            <a:r>
              <a:rPr lang="ru-RU" b="1" i="1" dirty="0">
                <a:solidFill>
                  <a:srgbClr val="0070C0"/>
                </a:solidFill>
              </a:rPr>
              <a:t>Планируемые результаты</a:t>
            </a:r>
            <a:br>
              <a:rPr lang="ru-RU" b="1" i="1" dirty="0">
                <a:solidFill>
                  <a:srgbClr val="0070C0"/>
                </a:solidFill>
              </a:rPr>
            </a:br>
            <a:endParaRPr lang="ru-RU" sz="3100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8548" y="1330036"/>
            <a:ext cx="9639753" cy="5135436"/>
          </a:xfrm>
        </p:spPr>
        <p:txBody>
          <a:bodyPr>
            <a:normAutofit/>
          </a:bodyPr>
          <a:lstStyle/>
          <a:p>
            <a:pPr lvl="0" algn="just">
              <a:buNone/>
            </a:pPr>
            <a:r>
              <a:rPr lang="ru-RU" sz="3200" dirty="0"/>
              <a:t>совокупность знаний, умений, навыков, личностных качеств, компетенций, приобретаемых учащимися при освоении программы по ее завершению; формулируются с учетом цели и содержания программы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46567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338" y="461096"/>
            <a:ext cx="8596668" cy="679269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     </a:t>
            </a:r>
            <a:r>
              <a:rPr lang="ru-RU" sz="3100" b="1" dirty="0">
                <a:solidFill>
                  <a:srgbClr val="0070C0"/>
                </a:solidFill>
              </a:rPr>
              <a:t>Структура </a:t>
            </a:r>
            <a:r>
              <a:rPr lang="ru-RU" sz="3100" b="1" dirty="0" err="1">
                <a:solidFill>
                  <a:srgbClr val="0070C0"/>
                </a:solidFill>
              </a:rPr>
              <a:t>общеразвивающей</a:t>
            </a:r>
            <a:r>
              <a:rPr lang="ru-RU" sz="3100" b="1" dirty="0">
                <a:solidFill>
                  <a:srgbClr val="0070C0"/>
                </a:solidFill>
              </a:rPr>
              <a:t> программы</a:t>
            </a:r>
            <a:endParaRPr lang="ru-RU" sz="3100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1676" y="1555168"/>
            <a:ext cx="9639753" cy="515547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/>
              <a:t> </a:t>
            </a:r>
            <a:r>
              <a:rPr lang="ru-RU" sz="2800" b="1" i="1" dirty="0"/>
              <a:t>Комплекс организационно-педагогических </a:t>
            </a:r>
            <a:r>
              <a:rPr lang="ru-RU" sz="2800" b="1" i="1"/>
              <a:t>и аттестационных </a:t>
            </a:r>
            <a:r>
              <a:rPr lang="ru-RU" sz="2800" b="1" i="1" dirty="0"/>
              <a:t>условий:</a:t>
            </a:r>
            <a:endParaRPr lang="ru-RU" sz="2800" dirty="0"/>
          </a:p>
          <a:p>
            <a:pPr lvl="1"/>
            <a:r>
              <a:rPr lang="ru-RU" sz="2800" i="1" dirty="0"/>
              <a:t>Формы аттестации и оценочные материалы.</a:t>
            </a:r>
          </a:p>
          <a:p>
            <a:pPr lvl="1"/>
            <a:r>
              <a:rPr lang="ru-RU" sz="2800" i="1" dirty="0"/>
              <a:t>Условия реализации </a:t>
            </a:r>
            <a:r>
              <a:rPr lang="ru-RU" sz="2800" i="1" dirty="0" err="1"/>
              <a:t>общеразвивающей</a:t>
            </a:r>
            <a:r>
              <a:rPr lang="ru-RU" sz="2800" i="1" dirty="0"/>
              <a:t> программы.</a:t>
            </a:r>
          </a:p>
          <a:p>
            <a:pPr lvl="1"/>
            <a:r>
              <a:rPr lang="ru-RU" sz="2800" i="1" dirty="0"/>
              <a:t>Методические материалы.</a:t>
            </a:r>
            <a:endParaRPr lang="ru-RU" sz="2800" dirty="0"/>
          </a:p>
          <a:p>
            <a:pPr lvl="1">
              <a:buNone/>
            </a:pPr>
            <a:endParaRPr lang="ru-RU" sz="2800" dirty="0"/>
          </a:p>
          <a:p>
            <a:pPr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1594780" cy="1555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46567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338" y="461096"/>
            <a:ext cx="8596668" cy="679269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     </a:t>
            </a:r>
            <a:r>
              <a:rPr lang="ru-RU" sz="3100" b="1" dirty="0">
                <a:solidFill>
                  <a:srgbClr val="0070C0"/>
                </a:solidFill>
              </a:rPr>
              <a:t>Структура </a:t>
            </a:r>
            <a:r>
              <a:rPr lang="ru-RU" sz="3100" b="1" dirty="0" err="1">
                <a:solidFill>
                  <a:srgbClr val="0070C0"/>
                </a:solidFill>
              </a:rPr>
              <a:t>общеразвивающей</a:t>
            </a:r>
            <a:r>
              <a:rPr lang="ru-RU" sz="3100" b="1" dirty="0">
                <a:solidFill>
                  <a:srgbClr val="0070C0"/>
                </a:solidFill>
              </a:rPr>
              <a:t> программы</a:t>
            </a:r>
            <a:endParaRPr lang="ru-RU" sz="3100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1676" y="1555168"/>
            <a:ext cx="9639753" cy="515547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/>
              <a:t> </a:t>
            </a:r>
            <a:r>
              <a:rPr lang="ru-RU" sz="2800" b="1" i="1" dirty="0"/>
              <a:t>Список литературы.</a:t>
            </a:r>
            <a:endParaRPr lang="ru-RU" sz="2800" dirty="0"/>
          </a:p>
          <a:p>
            <a:r>
              <a:rPr lang="ru-RU" sz="2800" dirty="0"/>
              <a:t>перечень информационно-методических материалов, литературы, необходимых </a:t>
            </a:r>
            <a:r>
              <a:rPr lang="ru-RU" sz="2800" b="1" dirty="0"/>
              <a:t>педагогу</a:t>
            </a:r>
            <a:r>
              <a:rPr lang="ru-RU" sz="2800" dirty="0"/>
              <a:t> и </a:t>
            </a:r>
            <a:r>
              <a:rPr lang="ru-RU" sz="2800" b="1" dirty="0"/>
              <a:t>учащимся</a:t>
            </a:r>
            <a:r>
              <a:rPr lang="ru-RU" sz="2800" dirty="0"/>
              <a:t> для успешной реализации программы, оформленный в соответствии с требованиями к библиографическим ссылкам ГОСТ Р 7.0.5-2008</a:t>
            </a:r>
            <a:r>
              <a:rPr lang="ru-RU" sz="2800" b="1" dirty="0"/>
              <a:t> </a:t>
            </a:r>
            <a:endParaRPr lang="ru-RU" sz="2800" dirty="0"/>
          </a:p>
          <a:p>
            <a:pPr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1594780" cy="1555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46567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7286" y="439324"/>
            <a:ext cx="7827806" cy="67926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письмо Министерства образования и науки Российской Федерации от 29 марта 2016 г. № ВК-641/09 </a:t>
            </a:r>
            <a:br>
              <a:rPr lang="ru-RU" sz="3200" b="1" dirty="0"/>
            </a:br>
            <a:endParaRPr lang="ru-RU" sz="3100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1676" y="1555168"/>
            <a:ext cx="8855991" cy="515547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400" dirty="0">
                <a:cs typeface="Aharoni" pitchFamily="2" charset="-79"/>
              </a:rPr>
              <a:t>МЕТОДИЧЕСКИЕ РЕКОМЕНДАЦИИ</a:t>
            </a:r>
          </a:p>
          <a:p>
            <a:pPr algn="ctr">
              <a:buNone/>
            </a:pPr>
            <a:r>
              <a:rPr lang="ru-RU" sz="2400" dirty="0">
                <a:cs typeface="Aharoni" pitchFamily="2" charset="-79"/>
              </a:rPr>
              <a:t>ПО РЕАЛИЗАЦИИ АДАПТИРОВАННЫХ ДОПОЛНИТЕЛЬНЫХ </a:t>
            </a:r>
          </a:p>
          <a:p>
            <a:pPr algn="ctr">
              <a:buNone/>
            </a:pPr>
            <a:r>
              <a:rPr lang="ru-RU" sz="2400" dirty="0">
                <a:cs typeface="Aharoni" pitchFamily="2" charset="-79"/>
              </a:rPr>
              <a:t>ОБЩЕОБРАЗОВАТЕЛЬНЫХ ПРОГРАММ, СПОСОБСТВУЮЩИХ</a:t>
            </a:r>
          </a:p>
          <a:p>
            <a:pPr algn="ctr">
              <a:buNone/>
            </a:pPr>
            <a:r>
              <a:rPr lang="ru-RU" sz="2400" dirty="0">
                <a:cs typeface="Aharoni" pitchFamily="2" charset="-79"/>
              </a:rPr>
              <a:t>СОЦИАЛЬНО-ПСИХОЛОГИЧЕСКОЙ РЕАБИЛИТАЦИИ, </a:t>
            </a:r>
          </a:p>
          <a:p>
            <a:pPr algn="ctr">
              <a:buNone/>
            </a:pPr>
            <a:r>
              <a:rPr lang="ru-RU" sz="2400" dirty="0">
                <a:cs typeface="Aharoni" pitchFamily="2" charset="-79"/>
              </a:rPr>
              <a:t>ПРОФЕССИОНАЛЬНОМУ САМООПРЕДЕЛЕНИЮ ДЕТЕЙ С </a:t>
            </a:r>
          </a:p>
          <a:p>
            <a:pPr algn="ctr">
              <a:buNone/>
            </a:pPr>
            <a:r>
              <a:rPr lang="ru-RU" sz="2400" dirty="0">
                <a:cs typeface="Aharoni" pitchFamily="2" charset="-79"/>
              </a:rPr>
              <a:t>ОГРАНИЧЕННЫМИ ВОЗМОЖНОСТЯМИ ЗДОРОВЬЯ, ВКЛЮЧАЯ </a:t>
            </a:r>
          </a:p>
          <a:p>
            <a:pPr algn="ctr">
              <a:buNone/>
            </a:pPr>
            <a:r>
              <a:rPr lang="ru-RU" sz="2400" dirty="0">
                <a:cs typeface="Aharoni" pitchFamily="2" charset="-79"/>
              </a:rPr>
              <a:t>ДЕТЕЙ-ИНВАЛИДОВ, С УЧЕТОМ ИХ ОСОБЫХ ОБРАЗОВАТЕЛЬНЫХ</a:t>
            </a:r>
          </a:p>
          <a:p>
            <a:pPr algn="ctr">
              <a:buNone/>
            </a:pPr>
            <a:r>
              <a:rPr lang="ru-RU" sz="2400" dirty="0">
                <a:cs typeface="Aharoni" pitchFamily="2" charset="-79"/>
              </a:rPr>
              <a:t>ПОТРЕБНОСТЕЙ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1594780" cy="1555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46567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809" y="0"/>
            <a:ext cx="5593385" cy="5370897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887774" y="5498779"/>
            <a:ext cx="85299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849069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338" y="461096"/>
            <a:ext cx="8596668" cy="679269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     </a:t>
            </a:r>
            <a:r>
              <a:rPr lang="ru-RU" sz="3100" dirty="0">
                <a:solidFill>
                  <a:srgbClr val="0070C0"/>
                </a:solidFill>
              </a:rPr>
              <a:t>Нормативно-правовые основания разработки </a:t>
            </a:r>
            <a:r>
              <a:rPr lang="ru-RU" sz="3100" dirty="0" err="1">
                <a:solidFill>
                  <a:srgbClr val="0070C0"/>
                </a:solidFill>
              </a:rPr>
              <a:t>общеразвивающих</a:t>
            </a:r>
            <a:r>
              <a:rPr lang="ru-RU" sz="3100" dirty="0">
                <a:solidFill>
                  <a:srgbClr val="0070C0"/>
                </a:solidFill>
              </a:rPr>
              <a:t> программ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1676" y="1555168"/>
            <a:ext cx="8855991" cy="515547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dirty="0"/>
              <a:t> </a:t>
            </a:r>
            <a:r>
              <a:rPr lang="ru-RU" sz="2400" dirty="0"/>
              <a:t>Федеральный закон «Об образовании в Российской Федерации» от 29 декабря 2012 </a:t>
            </a:r>
            <a:r>
              <a:rPr lang="ru-RU" sz="2400" dirty="0" err="1"/>
              <a:t>г.№</a:t>
            </a:r>
            <a:r>
              <a:rPr lang="ru-RU" sz="2400" dirty="0"/>
              <a:t> 273-ФЗ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/>
              <a:t>Приложение к Приказу Министерства образования и науки Российской Федерации (</a:t>
            </a:r>
            <a:r>
              <a:rPr lang="ru-RU" sz="2400" dirty="0" err="1"/>
              <a:t>Минобрнауки</a:t>
            </a:r>
            <a:r>
              <a:rPr lang="ru-RU" sz="2400" dirty="0"/>
              <a:t> России) от 09 ноября 2018 г. № 196 «Об утверждении Порядка организации и осуществления образовательной деятельности по дополнительным общеобразовательным программам»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/>
              <a:t>Методические рекомендации по проектированию дополнительных </a:t>
            </a:r>
            <a:r>
              <a:rPr lang="ru-RU" sz="2400" dirty="0" err="1"/>
              <a:t>общеразвивающих</a:t>
            </a:r>
            <a:r>
              <a:rPr lang="ru-RU" sz="2400" dirty="0"/>
              <a:t> программ (письмо Министерства образования и науки Российской Федерации от 18 ноября 2015 г. № 09-3242)</a:t>
            </a:r>
          </a:p>
          <a:p>
            <a:pPr>
              <a:buNone/>
            </a:pPr>
            <a:endParaRPr lang="ru-RU" sz="2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1594780" cy="1555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4656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338" y="461096"/>
            <a:ext cx="8596668" cy="1389475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     </a:t>
            </a:r>
            <a:r>
              <a:rPr lang="ru-RU" sz="3100" b="1" dirty="0">
                <a:solidFill>
                  <a:srgbClr val="0070C0"/>
                </a:solidFill>
              </a:rPr>
              <a:t>Структура дополнительной </a:t>
            </a:r>
            <a:r>
              <a:rPr lang="ru-RU" sz="3100" b="1" dirty="0" err="1">
                <a:solidFill>
                  <a:srgbClr val="0070C0"/>
                </a:solidFill>
              </a:rPr>
              <a:t>общеразвивающей</a:t>
            </a:r>
            <a:r>
              <a:rPr lang="ru-RU" sz="3100" b="1" dirty="0">
                <a:solidFill>
                  <a:srgbClr val="0070C0"/>
                </a:solidFill>
              </a:rPr>
              <a:t> программы </a:t>
            </a:r>
            <a:br>
              <a:rPr lang="ru-RU" sz="3100" b="1" dirty="0">
                <a:solidFill>
                  <a:srgbClr val="0070C0"/>
                </a:solidFill>
              </a:rPr>
            </a:br>
            <a:r>
              <a:rPr lang="ru-RU" sz="3100" b="1" dirty="0">
                <a:solidFill>
                  <a:srgbClr val="0070C0"/>
                </a:solidFill>
              </a:rPr>
              <a:t>(по </a:t>
            </a:r>
            <a:r>
              <a:rPr lang="ru-RU" sz="3100" b="1" dirty="0" err="1">
                <a:solidFill>
                  <a:srgbClr val="0070C0"/>
                </a:solidFill>
              </a:rPr>
              <a:t>Буйловой</a:t>
            </a:r>
            <a:r>
              <a:rPr lang="ru-RU" sz="3100" b="1" dirty="0">
                <a:solidFill>
                  <a:srgbClr val="0070C0"/>
                </a:solidFill>
              </a:rPr>
              <a:t> Л.Н)</a:t>
            </a:r>
            <a:endParaRPr lang="ru-RU" sz="3100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34333" y="2002971"/>
            <a:ext cx="8855991" cy="458783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> </a:t>
            </a:r>
            <a:endParaRPr lang="ru-RU" sz="2400" dirty="0"/>
          </a:p>
          <a:p>
            <a:pPr lvl="0"/>
            <a:r>
              <a:rPr lang="ru-RU" sz="2400" i="1" dirty="0"/>
              <a:t>1. Пояснительная записка (общая характеристика </a:t>
            </a:r>
            <a:r>
              <a:rPr lang="ru-RU" sz="2400" i="1" dirty="0" err="1"/>
              <a:t>общеразвивающей</a:t>
            </a:r>
            <a:r>
              <a:rPr lang="ru-RU" sz="2400" i="1" dirty="0"/>
              <a:t> программы) </a:t>
            </a:r>
          </a:p>
          <a:p>
            <a:pPr lvl="0"/>
            <a:r>
              <a:rPr lang="ru-RU" sz="2400" i="1" dirty="0"/>
              <a:t>2. Содержание </a:t>
            </a:r>
            <a:r>
              <a:rPr lang="ru-RU" sz="2400" i="1" dirty="0" err="1"/>
              <a:t>общеразвивающей</a:t>
            </a:r>
            <a:r>
              <a:rPr lang="ru-RU" sz="2400" i="1" dirty="0"/>
              <a:t> программы:</a:t>
            </a:r>
            <a:endParaRPr lang="ru-RU" sz="2400" dirty="0"/>
          </a:p>
          <a:p>
            <a:pPr lvl="0">
              <a:buNone/>
            </a:pPr>
            <a:r>
              <a:rPr lang="ru-RU" sz="2400" dirty="0"/>
              <a:t>- учебный (тематический) план;</a:t>
            </a:r>
          </a:p>
          <a:p>
            <a:pPr lvl="0">
              <a:buNone/>
            </a:pPr>
            <a:r>
              <a:rPr lang="ru-RU" sz="2400" dirty="0"/>
              <a:t> - содержание учебного (тематического) плана.</a:t>
            </a:r>
          </a:p>
          <a:p>
            <a:pPr lvl="0"/>
            <a:r>
              <a:rPr lang="ru-RU" sz="2400" i="1" dirty="0"/>
              <a:t>3. Формы аттестации и оценочные материалы</a:t>
            </a:r>
          </a:p>
          <a:p>
            <a:pPr lvl="0"/>
            <a:r>
              <a:rPr lang="ru-RU" sz="2400" i="1" dirty="0"/>
              <a:t>4 .Условия реализации </a:t>
            </a:r>
            <a:r>
              <a:rPr lang="ru-RU" sz="2400" i="1" dirty="0" err="1"/>
              <a:t>общеразвивающей</a:t>
            </a:r>
            <a:r>
              <a:rPr lang="ru-RU" sz="2400" i="1" dirty="0"/>
              <a:t> программы</a:t>
            </a:r>
          </a:p>
          <a:p>
            <a:pPr lvl="0"/>
            <a:r>
              <a:rPr lang="ru-RU" sz="2400" i="1" dirty="0"/>
              <a:t>5. Приложения (календарный учебный график и др.)</a:t>
            </a:r>
          </a:p>
          <a:p>
            <a:pPr lvl="0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1594780" cy="1555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4656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338" y="461096"/>
            <a:ext cx="8596668" cy="679269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     </a:t>
            </a:r>
            <a:r>
              <a:rPr lang="ru-RU" sz="3100" b="1" dirty="0">
                <a:solidFill>
                  <a:srgbClr val="0070C0"/>
                </a:solidFill>
              </a:rPr>
              <a:t>Структура </a:t>
            </a:r>
            <a:r>
              <a:rPr lang="ru-RU" sz="3100" b="1" dirty="0" err="1">
                <a:solidFill>
                  <a:srgbClr val="0070C0"/>
                </a:solidFill>
              </a:rPr>
              <a:t>общеразвивающей</a:t>
            </a:r>
            <a:r>
              <a:rPr lang="ru-RU" sz="3100" b="1" dirty="0">
                <a:solidFill>
                  <a:srgbClr val="0070C0"/>
                </a:solidFill>
              </a:rPr>
              <a:t> программы</a:t>
            </a:r>
            <a:endParaRPr lang="ru-RU" sz="3100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1676" y="1555168"/>
            <a:ext cx="9639753" cy="515547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/>
              <a:t> </a:t>
            </a:r>
            <a:r>
              <a:rPr lang="ru-RU" sz="2400" b="1" i="1" dirty="0"/>
              <a:t>Титульный лист </a:t>
            </a:r>
            <a:r>
              <a:rPr lang="ru-RU" sz="2400" dirty="0"/>
              <a:t>должен</a:t>
            </a:r>
            <a:r>
              <a:rPr lang="ru-RU" sz="2400" b="1" i="1" dirty="0"/>
              <a:t> </a:t>
            </a:r>
            <a:r>
              <a:rPr lang="ru-RU" sz="2400" dirty="0"/>
              <a:t>содержать:</a:t>
            </a:r>
          </a:p>
          <a:p>
            <a:pPr lvl="0"/>
            <a:r>
              <a:rPr lang="ru-RU" sz="2400" dirty="0"/>
              <a:t>наименование образовательной организации, </a:t>
            </a:r>
          </a:p>
          <a:p>
            <a:pPr lvl="0"/>
            <a:r>
              <a:rPr lang="ru-RU" sz="2400" dirty="0"/>
              <a:t>дату принятия </a:t>
            </a:r>
            <a:r>
              <a:rPr lang="ru-RU" sz="2400" dirty="0" err="1"/>
              <a:t>общеразвивающей</a:t>
            </a:r>
            <a:r>
              <a:rPr lang="ru-RU" sz="2400" dirty="0"/>
              <a:t> программы на заседании методического (педагогического) совета образовательной организации с указанием номера протокола;</a:t>
            </a:r>
          </a:p>
          <a:p>
            <a:pPr lvl="0"/>
            <a:r>
              <a:rPr lang="ru-RU" sz="2400" dirty="0"/>
              <a:t>гриф утверждения </a:t>
            </a:r>
            <a:r>
              <a:rPr lang="ru-RU" sz="2400" dirty="0" err="1"/>
              <a:t>общеразвивающей</a:t>
            </a:r>
            <a:r>
              <a:rPr lang="ru-RU" sz="2400" dirty="0"/>
              <a:t> программы руководителем образовательной организации с указанием номера и даты приказа, подписью руководителя и печатью;</a:t>
            </a:r>
          </a:p>
          <a:p>
            <a:pPr lvl="0"/>
            <a:r>
              <a:rPr lang="ru-RU" sz="2400" dirty="0"/>
              <a:t>название </a:t>
            </a:r>
            <a:r>
              <a:rPr lang="ru-RU" sz="2400" dirty="0" err="1"/>
              <a:t>общеразвивающей</a:t>
            </a:r>
            <a:r>
              <a:rPr lang="ru-RU" sz="2400" dirty="0"/>
              <a:t> программы;</a:t>
            </a:r>
          </a:p>
          <a:p>
            <a:pPr lvl="0"/>
            <a:r>
              <a:rPr lang="ru-RU" sz="2400" dirty="0"/>
              <a:t>возраст обучающихся;</a:t>
            </a:r>
          </a:p>
          <a:p>
            <a:pPr lvl="0"/>
            <a:r>
              <a:rPr lang="ru-RU" sz="2400" dirty="0"/>
              <a:t>срок реализации </a:t>
            </a:r>
            <a:r>
              <a:rPr lang="ru-RU" sz="2400" dirty="0" err="1"/>
              <a:t>общеразвивающей</a:t>
            </a:r>
            <a:r>
              <a:rPr lang="ru-RU" sz="2400" dirty="0"/>
              <a:t> программы;</a:t>
            </a:r>
          </a:p>
          <a:p>
            <a:pPr lvl="0"/>
            <a:r>
              <a:rPr lang="ru-RU" sz="2400" dirty="0"/>
              <a:t>ФИО, должность автора-разработчика </a:t>
            </a:r>
            <a:r>
              <a:rPr lang="ru-RU" sz="2400" dirty="0" err="1"/>
              <a:t>общеразвивающей</a:t>
            </a:r>
            <a:r>
              <a:rPr lang="ru-RU" sz="2400" dirty="0"/>
              <a:t> программы;</a:t>
            </a:r>
          </a:p>
          <a:p>
            <a:pPr lvl="0"/>
            <a:r>
              <a:rPr lang="ru-RU" sz="2400" dirty="0"/>
              <a:t>город и год разработки </a:t>
            </a:r>
            <a:r>
              <a:rPr lang="ru-RU" sz="2400" dirty="0" err="1"/>
              <a:t>общеразвивающей</a:t>
            </a:r>
            <a:r>
              <a:rPr lang="ru-RU" sz="2400" dirty="0"/>
              <a:t> программы.</a:t>
            </a:r>
          </a:p>
          <a:p>
            <a:pPr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1594780" cy="1555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4656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338" y="461096"/>
            <a:ext cx="8596668" cy="679269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     Титульный лист</a:t>
            </a:r>
            <a:endParaRPr lang="ru-RU" sz="3100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1676" y="1508166"/>
            <a:ext cx="9639753" cy="5202476"/>
          </a:xfrm>
        </p:spPr>
        <p:txBody>
          <a:bodyPr>
            <a:normAutofit fontScale="47500" lnSpcReduction="20000"/>
          </a:bodyPr>
          <a:lstStyle/>
          <a:p>
            <a:pPr algn="ctr">
              <a:buNone/>
            </a:pPr>
            <a:r>
              <a:rPr lang="ru-RU" sz="2800" dirty="0"/>
              <a:t> </a:t>
            </a:r>
            <a:r>
              <a:rPr lang="ru-RU" sz="2400" dirty="0"/>
              <a:t>Департамент образования администрации ___________ области</a:t>
            </a:r>
            <a:br>
              <a:rPr lang="ru-RU" sz="2400" dirty="0"/>
            </a:br>
            <a:r>
              <a:rPr lang="ru-RU" sz="2400" dirty="0"/>
              <a:t>Муниципальное образовательное учреждение</a:t>
            </a:r>
            <a:br>
              <a:rPr lang="ru-RU" sz="2400" dirty="0"/>
            </a:br>
            <a:r>
              <a:rPr lang="ru-RU" sz="2400" dirty="0"/>
              <a:t>дополнительного образования детей</a:t>
            </a:r>
            <a:br>
              <a:rPr lang="ru-RU" sz="2400" dirty="0"/>
            </a:br>
            <a:r>
              <a:rPr lang="ru-RU" sz="2400" dirty="0"/>
              <a:t>Дом детского творчества</a:t>
            </a:r>
          </a:p>
          <a:p>
            <a:pPr>
              <a:buNone/>
            </a:pPr>
            <a:r>
              <a:rPr lang="ru-RU" sz="2400" dirty="0"/>
              <a:t>Принята на заседании                                                                                                                                         Утверждаю:</a:t>
            </a:r>
          </a:p>
          <a:p>
            <a:pPr>
              <a:buNone/>
            </a:pPr>
            <a:r>
              <a:rPr lang="ru-RU" sz="2400" dirty="0"/>
              <a:t>методического (педагогического) совета                                                                                                            Директор МОУ ДОД ДДТ</a:t>
            </a:r>
          </a:p>
          <a:p>
            <a:pPr>
              <a:buNone/>
            </a:pPr>
            <a:r>
              <a:rPr lang="ru-RU" sz="2400" dirty="0"/>
              <a:t>от «__» ______________ 20__ г.                                                                                                                         _____________________ /Ф.И.О./  </a:t>
            </a:r>
          </a:p>
          <a:p>
            <a:pPr>
              <a:buNone/>
            </a:pPr>
            <a:r>
              <a:rPr lang="ru-RU" sz="2400" dirty="0"/>
              <a:t>Протокол № ___________________                                                                                                                      «__» ______________ 20__ г.</a:t>
            </a:r>
          </a:p>
          <a:p>
            <a:pPr>
              <a:buNone/>
            </a:pPr>
            <a:r>
              <a:rPr lang="ru-RU" sz="2400" dirty="0"/>
              <a:t> </a:t>
            </a:r>
          </a:p>
          <a:p>
            <a:pPr>
              <a:buNone/>
            </a:pPr>
            <a:r>
              <a:rPr lang="ru-RU" sz="2400" dirty="0"/>
              <a:t> </a:t>
            </a:r>
          </a:p>
          <a:p>
            <a:pPr>
              <a:buNone/>
            </a:pPr>
            <a:r>
              <a:rPr lang="ru-RU" sz="2400" dirty="0"/>
              <a:t> </a:t>
            </a:r>
          </a:p>
          <a:p>
            <a:pPr algn="ctr">
              <a:buNone/>
            </a:pPr>
            <a:r>
              <a:rPr lang="ru-RU" sz="2400" dirty="0"/>
              <a:t>Дополнительная общеобразовательная </a:t>
            </a:r>
            <a:r>
              <a:rPr lang="ru-RU" sz="2400" dirty="0" err="1"/>
              <a:t>общеразвивающая</a:t>
            </a:r>
            <a:endParaRPr lang="ru-RU" sz="2400" dirty="0"/>
          </a:p>
          <a:p>
            <a:pPr algn="ctr">
              <a:buNone/>
            </a:pPr>
            <a:r>
              <a:rPr lang="ru-RU" sz="2400" dirty="0"/>
              <a:t> программа художественной направленности</a:t>
            </a:r>
            <a:br>
              <a:rPr lang="ru-RU" sz="2400" dirty="0"/>
            </a:br>
            <a:r>
              <a:rPr lang="ru-RU" sz="2400" dirty="0"/>
              <a:t> «Рукодельница»</a:t>
            </a:r>
          </a:p>
          <a:p>
            <a:pPr algn="ctr">
              <a:buNone/>
            </a:pPr>
            <a:r>
              <a:rPr lang="ru-RU" sz="2400" dirty="0"/>
              <a:t>Возраст обучающихся: 10–12 лет</a:t>
            </a:r>
          </a:p>
          <a:p>
            <a:pPr algn="ctr">
              <a:buNone/>
            </a:pPr>
            <a:r>
              <a:rPr lang="ru-RU" sz="2400" dirty="0"/>
              <a:t>Срок реализации: 2 года</a:t>
            </a:r>
          </a:p>
          <a:p>
            <a:pPr algn="r">
              <a:buNone/>
            </a:pPr>
            <a:r>
              <a:rPr lang="ru-RU" sz="2400" dirty="0"/>
              <a:t>Автор-составитель:</a:t>
            </a:r>
            <a:br>
              <a:rPr lang="ru-RU" sz="2400" dirty="0"/>
            </a:br>
            <a:r>
              <a:rPr lang="ru-RU" sz="2400" dirty="0"/>
              <a:t>Петрова Мария Степановна, педагог</a:t>
            </a:r>
            <a:br>
              <a:rPr lang="ru-RU" sz="2400" dirty="0"/>
            </a:br>
            <a:r>
              <a:rPr lang="ru-RU" sz="2400" dirty="0"/>
              <a:t>дополнительного образования</a:t>
            </a:r>
          </a:p>
          <a:p>
            <a:pPr>
              <a:buNone/>
            </a:pPr>
            <a:r>
              <a:rPr lang="ru-RU" sz="2400" dirty="0"/>
              <a:t> </a:t>
            </a:r>
          </a:p>
          <a:p>
            <a:pPr algn="ctr">
              <a:buNone/>
            </a:pPr>
            <a:r>
              <a:rPr lang="ru-RU" sz="2400" dirty="0"/>
              <a:t>г. ____________, 201__ </a:t>
            </a:r>
          </a:p>
          <a:p>
            <a:pPr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46567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338" y="461096"/>
            <a:ext cx="8596668" cy="679269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     </a:t>
            </a:r>
            <a:r>
              <a:rPr lang="ru-RU" sz="3100" b="1" dirty="0">
                <a:solidFill>
                  <a:srgbClr val="0070C0"/>
                </a:solidFill>
              </a:rPr>
              <a:t>Структура </a:t>
            </a:r>
            <a:r>
              <a:rPr lang="ru-RU" sz="3100" b="1" dirty="0" err="1">
                <a:solidFill>
                  <a:srgbClr val="0070C0"/>
                </a:solidFill>
              </a:rPr>
              <a:t>общеразвивающей</a:t>
            </a:r>
            <a:r>
              <a:rPr lang="ru-RU" sz="3100" b="1" dirty="0">
                <a:solidFill>
                  <a:srgbClr val="0070C0"/>
                </a:solidFill>
              </a:rPr>
              <a:t> программы</a:t>
            </a:r>
            <a:endParaRPr lang="ru-RU" sz="3100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1676" y="1555168"/>
            <a:ext cx="9639753" cy="49815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> </a:t>
            </a:r>
            <a:r>
              <a:rPr lang="ru-RU" sz="3200" b="1" i="1" dirty="0"/>
              <a:t>Комплекс основных характеристик</a:t>
            </a:r>
            <a:r>
              <a:rPr lang="ru-RU" sz="3200" i="1" dirty="0"/>
              <a:t>:</a:t>
            </a:r>
            <a:endParaRPr lang="ru-RU" sz="3200" dirty="0"/>
          </a:p>
          <a:p>
            <a:pPr lvl="0"/>
            <a:r>
              <a:rPr lang="ru-RU" sz="2800" i="1" dirty="0"/>
              <a:t>Пояснительная записка (общая характеристика </a:t>
            </a:r>
            <a:r>
              <a:rPr lang="ru-RU" sz="2800" i="1" dirty="0" err="1"/>
              <a:t>общеразвивающей</a:t>
            </a:r>
            <a:r>
              <a:rPr lang="ru-RU" sz="2800" i="1" dirty="0"/>
              <a:t> программы). </a:t>
            </a:r>
            <a:endParaRPr lang="ru-RU" sz="2800" dirty="0"/>
          </a:p>
          <a:p>
            <a:pPr lvl="0"/>
            <a:r>
              <a:rPr lang="ru-RU" sz="2800" i="1" dirty="0"/>
              <a:t>Содержание </a:t>
            </a:r>
            <a:r>
              <a:rPr lang="ru-RU" sz="2800" i="1" dirty="0" err="1"/>
              <a:t>общеразвивающей</a:t>
            </a:r>
            <a:r>
              <a:rPr lang="ru-RU" sz="2800" i="1" dirty="0"/>
              <a:t> программы.</a:t>
            </a:r>
          </a:p>
          <a:p>
            <a:pPr lvl="0">
              <a:buNone/>
            </a:pPr>
            <a:r>
              <a:rPr lang="ru-RU" sz="2800" dirty="0"/>
              <a:t> - учебный (тематический) план;</a:t>
            </a:r>
          </a:p>
          <a:p>
            <a:pPr lvl="0">
              <a:buNone/>
            </a:pPr>
            <a:r>
              <a:rPr lang="ru-RU" sz="2800" dirty="0"/>
              <a:t> - содержание учебного (тематического) плана.</a:t>
            </a:r>
          </a:p>
          <a:p>
            <a:pPr lvl="0"/>
            <a:r>
              <a:rPr lang="ru-RU" sz="2800" i="1" dirty="0"/>
              <a:t>Планируемые результаты.</a:t>
            </a:r>
            <a:endParaRPr lang="ru-RU" sz="2800" dirty="0"/>
          </a:p>
          <a:p>
            <a:pPr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1594780" cy="1555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46567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5506" y="481264"/>
            <a:ext cx="8596668" cy="754412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i="1" dirty="0">
                <a:solidFill>
                  <a:srgbClr val="0070C0"/>
                </a:solidFill>
              </a:rPr>
              <a:t>Пояснительная записка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    </a:t>
            </a:r>
            <a:endParaRPr lang="ru-RU" sz="3100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1895" y="1572126"/>
            <a:ext cx="9619534" cy="4090737"/>
          </a:xfrm>
        </p:spPr>
        <p:txBody>
          <a:bodyPr>
            <a:normAutofit lnSpcReduction="10000"/>
          </a:bodyPr>
          <a:lstStyle/>
          <a:p>
            <a:pPr lvl="0" algn="just"/>
            <a:r>
              <a:rPr lang="ru-RU" sz="2400" b="1" dirty="0"/>
              <a:t>направленность (профиль) </a:t>
            </a:r>
            <a:r>
              <a:rPr lang="ru-RU" sz="2400" b="1" dirty="0" err="1"/>
              <a:t>общеразвивающей</a:t>
            </a:r>
            <a:r>
              <a:rPr lang="ru-RU" sz="2400" b="1" dirty="0"/>
              <a:t> программы </a:t>
            </a:r>
          </a:p>
          <a:p>
            <a:pPr lvl="0" algn="just"/>
            <a:r>
              <a:rPr lang="ru-RU" sz="2400" b="1" dirty="0"/>
              <a:t>указание на соответствие ОП нормативным правовым актам и государственным программным документам</a:t>
            </a:r>
            <a:endParaRPr lang="ru-RU" sz="2400" dirty="0"/>
          </a:p>
          <a:p>
            <a:pPr lvl="0" algn="just"/>
            <a:r>
              <a:rPr lang="ru-RU" sz="2400" b="1" dirty="0"/>
              <a:t>актуальность </a:t>
            </a:r>
            <a:r>
              <a:rPr lang="ru-RU" sz="2400" b="1" dirty="0" err="1"/>
              <a:t>общеразвивающей</a:t>
            </a:r>
            <a:r>
              <a:rPr lang="ru-RU" sz="2400" b="1" dirty="0"/>
              <a:t> программы</a:t>
            </a:r>
            <a:r>
              <a:rPr lang="ru-RU" sz="2400" i="1" dirty="0"/>
              <a:t>.</a:t>
            </a:r>
          </a:p>
          <a:p>
            <a:pPr lvl="0" algn="just"/>
            <a:r>
              <a:rPr lang="ru-RU" sz="2400" dirty="0"/>
              <a:t> </a:t>
            </a:r>
            <a:r>
              <a:rPr lang="ru-RU" sz="2400" b="1" dirty="0"/>
              <a:t>отличительные особенности </a:t>
            </a:r>
            <a:r>
              <a:rPr lang="ru-RU" sz="2400" b="1" dirty="0" err="1"/>
              <a:t>общеразвивающей</a:t>
            </a:r>
            <a:r>
              <a:rPr lang="ru-RU" sz="2400" b="1" dirty="0"/>
              <a:t> программы, </a:t>
            </a:r>
            <a:r>
              <a:rPr lang="ru-RU" sz="2400" b="1" dirty="0" err="1"/>
              <a:t>уровневость</a:t>
            </a:r>
            <a:endParaRPr lang="ru-RU" sz="2400" b="1" dirty="0"/>
          </a:p>
          <a:p>
            <a:pPr lvl="0" algn="just"/>
            <a:r>
              <a:rPr lang="ru-RU" sz="2400" b="1" dirty="0"/>
              <a:t>адресат </a:t>
            </a:r>
            <a:r>
              <a:rPr lang="ru-RU" sz="2400" b="1" dirty="0" err="1"/>
              <a:t>общеразвивающей</a:t>
            </a:r>
            <a:r>
              <a:rPr lang="ru-RU" sz="2400" b="1" dirty="0"/>
              <a:t> программы</a:t>
            </a:r>
          </a:p>
          <a:p>
            <a:pPr lvl="0" algn="just"/>
            <a:r>
              <a:rPr lang="ru-RU" sz="2400" b="1" dirty="0"/>
              <a:t>объем, срок освоения </a:t>
            </a:r>
            <a:r>
              <a:rPr lang="ru-RU" sz="2400" b="1" dirty="0" err="1"/>
              <a:t>общеразвивающей</a:t>
            </a:r>
            <a:r>
              <a:rPr lang="ru-RU" sz="2400" b="1" dirty="0"/>
              <a:t> программы</a:t>
            </a:r>
          </a:p>
          <a:p>
            <a:pPr lvl="0" algn="just"/>
            <a:r>
              <a:rPr lang="ru-RU" sz="2400" b="1" dirty="0"/>
              <a:t>режим занятий</a:t>
            </a:r>
          </a:p>
          <a:p>
            <a:pPr lvl="0">
              <a:buNone/>
            </a:pPr>
            <a:endParaRPr lang="ru-RU" sz="2800" b="1" dirty="0"/>
          </a:p>
          <a:p>
            <a:pPr lvl="0"/>
            <a:endParaRPr lang="ru-RU" sz="2800" dirty="0"/>
          </a:p>
          <a:p>
            <a:pPr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46567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338" y="247136"/>
            <a:ext cx="8596668" cy="617837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i="1" dirty="0">
                <a:solidFill>
                  <a:srgbClr val="0070C0"/>
                </a:solidFill>
              </a:rPr>
              <a:t>Пояснительная записка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    </a:t>
            </a:r>
            <a:endParaRPr lang="ru-RU" sz="3100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1676" y="926757"/>
            <a:ext cx="9639753" cy="5609967"/>
          </a:xfrm>
        </p:spPr>
        <p:txBody>
          <a:bodyPr>
            <a:normAutofit/>
          </a:bodyPr>
          <a:lstStyle/>
          <a:p>
            <a:pPr lvl="0" algn="just"/>
            <a:r>
              <a:rPr lang="ru-RU" sz="2400" b="1" dirty="0"/>
              <a:t>формы обучения и виды занятий </a:t>
            </a:r>
            <a:r>
              <a:rPr lang="ru-RU" sz="2400" b="1" dirty="0" err="1"/>
              <a:t>общеразвивающей</a:t>
            </a:r>
            <a:r>
              <a:rPr lang="ru-RU" sz="2400" b="1" dirty="0"/>
              <a:t> программы</a:t>
            </a:r>
          </a:p>
          <a:p>
            <a:pPr lvl="0" algn="just"/>
            <a:r>
              <a:rPr lang="ru-RU" sz="2400" b="1" dirty="0"/>
              <a:t>формы подведения итогов реализации дополнительной </a:t>
            </a:r>
            <a:r>
              <a:rPr lang="ru-RU" sz="2400" b="1" dirty="0" err="1"/>
              <a:t>общеразвивающей</a:t>
            </a:r>
            <a:r>
              <a:rPr lang="ru-RU" sz="2400" b="1" dirty="0"/>
              <a:t> программы</a:t>
            </a:r>
          </a:p>
          <a:p>
            <a:pPr lvl="0" algn="just"/>
            <a:r>
              <a:rPr lang="ru-RU" sz="2400" b="1" dirty="0"/>
              <a:t>цель и задачи </a:t>
            </a:r>
            <a:r>
              <a:rPr lang="ru-RU" sz="2400" b="1" dirty="0" err="1"/>
              <a:t>общеразвивающей</a:t>
            </a:r>
            <a:r>
              <a:rPr lang="ru-RU" sz="2400" b="1" dirty="0"/>
              <a:t> программы</a:t>
            </a:r>
          </a:p>
          <a:p>
            <a:pPr lvl="0" algn="just"/>
            <a:endParaRPr lang="ru-RU" sz="2400" b="1" dirty="0"/>
          </a:p>
          <a:p>
            <a:pPr lvl="0"/>
            <a:endParaRPr lang="ru-RU" sz="2800" b="1" dirty="0"/>
          </a:p>
          <a:p>
            <a:pPr lvl="0"/>
            <a:endParaRPr lang="ru-RU" sz="2800" dirty="0"/>
          </a:p>
          <a:p>
            <a:pPr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46567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338" y="247136"/>
            <a:ext cx="8596668" cy="1367908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sz="3200" dirty="0">
                <a:solidFill>
                  <a:srgbClr val="0070C0"/>
                </a:solidFill>
              </a:rPr>
              <a:t>Учебный (тематический) план</a:t>
            </a:r>
            <a:endParaRPr lang="ru-RU" sz="3100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1676" y="1603169"/>
            <a:ext cx="9639753" cy="4933555"/>
          </a:xfrm>
        </p:spPr>
        <p:txBody>
          <a:bodyPr>
            <a:normAutofit/>
          </a:bodyPr>
          <a:lstStyle/>
          <a:p>
            <a:pPr lvl="0" algn="just"/>
            <a:endParaRPr lang="ru-RU" sz="2400" b="1" dirty="0"/>
          </a:p>
          <a:p>
            <a:pPr lvl="0"/>
            <a:endParaRPr lang="ru-RU" sz="2800" b="1" dirty="0"/>
          </a:p>
          <a:p>
            <a:pPr lvl="0"/>
            <a:endParaRPr lang="ru-RU" sz="2800" dirty="0"/>
          </a:p>
          <a:p>
            <a:pPr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355107" y="1720558"/>
          <a:ext cx="8128002" cy="39202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87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06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75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12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537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7602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306740">
                <a:tc rowSpan="2">
                  <a:txBody>
                    <a:bodyPr/>
                    <a:lstStyle/>
                    <a:p>
                      <a:r>
                        <a:rPr lang="ru-RU" sz="18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№ </a:t>
                      </a:r>
                      <a:r>
                        <a:rPr lang="ru-RU" sz="1800" b="1" kern="1200" dirty="0" err="1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п</a:t>
                      </a:r>
                      <a:r>
                        <a:rPr lang="ru-RU" sz="18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ru-RU" sz="1800" b="1" kern="1200" dirty="0" err="1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п</a:t>
                      </a:r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sz="18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Название раздела, темы</a:t>
                      </a:r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ru-RU" sz="18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Количество часов</a:t>
                      </a:r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sz="18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Формы аттестации/</a:t>
                      </a:r>
                    </a:p>
                    <a:p>
                      <a:r>
                        <a:rPr lang="ru-RU" sz="18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контроля</a:t>
                      </a:r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067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Всего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Теория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Практика</a:t>
                      </a:r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067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4656759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2825</TotalTime>
  <Words>570</Words>
  <Application>Microsoft Office PowerPoint</Application>
  <PresentationFormat>Широкоэкранный</PresentationFormat>
  <Paragraphs>101</Paragraphs>
  <Slides>15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3" baseType="lpstr">
      <vt:lpstr>Aharoni</vt:lpstr>
      <vt:lpstr>Arial</vt:lpstr>
      <vt:lpstr>Calibri</vt:lpstr>
      <vt:lpstr>Times New Roman</vt:lpstr>
      <vt:lpstr>Trebuchet MS</vt:lpstr>
      <vt:lpstr>Wingdings</vt:lpstr>
      <vt:lpstr>Wingdings 3</vt:lpstr>
      <vt:lpstr>Грань</vt:lpstr>
      <vt:lpstr>Рекомендации к оформлению дополнительных общеобразовательных общеразвивающих программ (для прохождения процедуры сертификации)  </vt:lpstr>
      <vt:lpstr>      Нормативно-правовые основания разработки общеразвивающих программ</vt:lpstr>
      <vt:lpstr>      Структура дополнительной общеразвивающей программы  (по Буйловой Л.Н)</vt:lpstr>
      <vt:lpstr>      Структура общеразвивающей программы</vt:lpstr>
      <vt:lpstr>      Титульный лист</vt:lpstr>
      <vt:lpstr>      Структура общеразвивающей программы</vt:lpstr>
      <vt:lpstr> Пояснительная записка     </vt:lpstr>
      <vt:lpstr> Пояснительная записка     </vt:lpstr>
      <vt:lpstr> Учебный (тематический) план</vt:lpstr>
      <vt:lpstr> Содержание учебного (тематического) плана</vt:lpstr>
      <vt:lpstr>Планируемые результаты </vt:lpstr>
      <vt:lpstr>      Структура общеразвивающей программы</vt:lpstr>
      <vt:lpstr>      Структура общеразвивающей программы</vt:lpstr>
      <vt:lpstr>письмо Министерства образования и науки Российской Федерации от 29 марта 2016 г. № ВК-641/09 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Региональный модельный центр дополнительного образования детей ГАНОУ СО « Дворец молодёжи»</dc:title>
  <dc:creator>Екатерина</dc:creator>
  <cp:lastModifiedBy>Наталья Климова</cp:lastModifiedBy>
  <cp:revision>277</cp:revision>
  <dcterms:created xsi:type="dcterms:W3CDTF">2019-03-25T09:03:20Z</dcterms:created>
  <dcterms:modified xsi:type="dcterms:W3CDTF">2019-12-13T05:54:09Z</dcterms:modified>
</cp:coreProperties>
</file>