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93" r:id="rId3"/>
    <p:sldId id="298" r:id="rId4"/>
    <p:sldId id="288" r:id="rId5"/>
    <p:sldId id="300" r:id="rId6"/>
    <p:sldId id="289" r:id="rId7"/>
    <p:sldId id="304" r:id="rId8"/>
    <p:sldId id="306" r:id="rId9"/>
    <p:sldId id="307" r:id="rId10"/>
    <p:sldId id="308" r:id="rId11"/>
    <p:sldId id="309" r:id="rId12"/>
    <p:sldId id="290" r:id="rId13"/>
    <p:sldId id="291" r:id="rId14"/>
    <p:sldId id="297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34C5D"/>
    <a:srgbClr val="FFFF99"/>
    <a:srgbClr val="FF9966"/>
    <a:srgbClr val="53FB73"/>
    <a:srgbClr val="FA4C06"/>
    <a:srgbClr val="663300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2" autoAdjust="0"/>
  </p:normalViewPr>
  <p:slideViewPr>
    <p:cSldViewPr snapToGrid="0">
      <p:cViewPr varScale="1">
        <p:scale>
          <a:sx n="60" d="100"/>
          <a:sy n="60" d="100"/>
        </p:scale>
        <p:origin x="9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88C3D-5380-4B94-9E1E-2B7BF1CE21D2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90782-E5B9-4BE3-B71B-E624CDCE52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6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0782-E5B9-4BE3-B71B-E624CDCE525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6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5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90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657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09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315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9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93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9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6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1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5F57-10F8-48A6-AADC-B2CFDF9DCB2B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79D4DA-C681-436E-815E-826565F9F5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9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6251" y="1314994"/>
            <a:ext cx="7697752" cy="4291149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Рекомендации к оформлению дополнительных общеобразовательных общеразвивающих программ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(для прохождения процедуры сертификации)</a:t>
            </a:r>
            <a:br>
              <a:rPr lang="ru-RU" sz="2000" dirty="0">
                <a:solidFill>
                  <a:srgbClr val="0070C0"/>
                </a:solidFill>
              </a:rPr>
            </a:b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94" y="0"/>
            <a:ext cx="2366554" cy="230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8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15104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Содержание учебного (тематического) плана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08166"/>
            <a:ext cx="9639753" cy="5028558"/>
          </a:xfrm>
        </p:spPr>
        <p:txBody>
          <a:bodyPr>
            <a:normAutofit/>
          </a:bodyPr>
          <a:lstStyle/>
          <a:p>
            <a:pPr lvl="0" algn="just"/>
            <a:endParaRPr lang="ru-RU" sz="2400" b="1" dirty="0"/>
          </a:p>
          <a:p>
            <a:pPr>
              <a:buNone/>
            </a:pPr>
            <a:r>
              <a:rPr lang="ru-RU" sz="2800" dirty="0"/>
              <a:t>1. Общая физическая подготовка (ОФП)</a:t>
            </a:r>
          </a:p>
          <a:p>
            <a:pPr>
              <a:buNone/>
            </a:pPr>
            <a:r>
              <a:rPr lang="ru-RU" sz="2800" dirty="0"/>
              <a:t>Теория: Понятие ОФП. Функции ОФП.</a:t>
            </a:r>
          </a:p>
          <a:p>
            <a:pPr>
              <a:buNone/>
            </a:pPr>
            <a:r>
              <a:rPr lang="ru-RU" sz="2800" dirty="0"/>
              <a:t>Практика: Освоение навыков физической подготовки: бег по прямой, бег приставными шагами, бег с высоко поднятыми коленями, челночный бег, кувырки вперед и назад, приседания на месте, прыжки вверх и др.</a:t>
            </a:r>
          </a:p>
          <a:p>
            <a:pPr>
              <a:buNone/>
            </a:pPr>
            <a:r>
              <a:rPr lang="ru-RU" sz="2800" dirty="0"/>
              <a:t>Эстафета. Спортивные игры.</a:t>
            </a:r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460" y="318388"/>
            <a:ext cx="8596668" cy="6153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Планируемые результаты</a:t>
            </a:r>
            <a:br>
              <a:rPr lang="ru-RU" b="1" i="1" dirty="0">
                <a:solidFill>
                  <a:srgbClr val="0070C0"/>
                </a:solidFill>
              </a:rPr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48" y="1330036"/>
            <a:ext cx="9639753" cy="513543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/>
              <a:t>совокупность знаний, умений, навыков, личностных качеств, компетенций, приобретаемых учащимися при освоении программы по ее завершению; формулируются с учетом цели и содержания программы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 </a:t>
            </a:r>
            <a:r>
              <a:rPr lang="ru-RU" sz="2800" b="1" i="1" dirty="0"/>
              <a:t>Комплекс организационно-педагогических </a:t>
            </a:r>
            <a:r>
              <a:rPr lang="ru-RU" sz="2800" b="1" i="1"/>
              <a:t>и аттестационных </a:t>
            </a:r>
            <a:r>
              <a:rPr lang="ru-RU" sz="2800" b="1" i="1" dirty="0"/>
              <a:t>условий:</a:t>
            </a:r>
            <a:endParaRPr lang="ru-RU" sz="2800" dirty="0"/>
          </a:p>
          <a:p>
            <a:pPr lvl="1"/>
            <a:r>
              <a:rPr lang="ru-RU" sz="2800" i="1" dirty="0"/>
              <a:t>Формы аттестации и оценочные материалы.</a:t>
            </a:r>
          </a:p>
          <a:p>
            <a:pPr lvl="1"/>
            <a:r>
              <a:rPr lang="ru-RU" sz="2800" i="1" dirty="0"/>
              <a:t>Условия реализации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программы.</a:t>
            </a:r>
          </a:p>
          <a:p>
            <a:pPr lvl="1"/>
            <a:r>
              <a:rPr lang="ru-RU" sz="2800" i="1" dirty="0"/>
              <a:t>Методические материалы.</a:t>
            </a:r>
            <a:endParaRPr lang="ru-RU" sz="2800" dirty="0"/>
          </a:p>
          <a:p>
            <a:pPr lvl="1">
              <a:buNone/>
            </a:pP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 </a:t>
            </a:r>
            <a:r>
              <a:rPr lang="ru-RU" sz="2800" b="1" i="1" dirty="0"/>
              <a:t>Список литературы.</a:t>
            </a:r>
            <a:endParaRPr lang="ru-RU" sz="2800" dirty="0"/>
          </a:p>
          <a:p>
            <a:r>
              <a:rPr lang="ru-RU" sz="2800" dirty="0"/>
              <a:t>перечень информационно-методических материалов, литературы, необходимых </a:t>
            </a:r>
            <a:r>
              <a:rPr lang="ru-RU" sz="2800" b="1" dirty="0"/>
              <a:t>педагогу</a:t>
            </a:r>
            <a:r>
              <a:rPr lang="ru-RU" sz="2800" dirty="0"/>
              <a:t> и </a:t>
            </a:r>
            <a:r>
              <a:rPr lang="ru-RU" sz="2800" b="1" dirty="0"/>
              <a:t>учащимся</a:t>
            </a:r>
            <a:r>
              <a:rPr lang="ru-RU" sz="2800" dirty="0"/>
              <a:t> для успешной реализации программы, оформленный в соответствии с требованиями к библиографическим ссылкам ГОСТ Р 7.0.5-2008</a:t>
            </a:r>
            <a:r>
              <a:rPr lang="ru-RU" sz="2800" b="1" dirty="0"/>
              <a:t> </a:t>
            </a: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286" y="439324"/>
            <a:ext cx="7827806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 от 29 марта 2016 г. № ВК-641/09 </a:t>
            </a:r>
            <a:br>
              <a:rPr lang="ru-RU" sz="3200" b="1" dirty="0"/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8855991" cy="5155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МЕТОДИЧЕСКИЕ РЕКОМЕНДАЦИИ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ПО РЕАЛИЗАЦИИ АДАПТИРОВАННЫХ ДОПОЛНИТЕЛЬНЫХ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ОБЩЕОБРАЗОВАТЕЛЬНЫХ ПРОГРАММ, СПОСОБСТВУЮЩИХ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СОЦИАЛЬНО-ПСИХОЛОГИЧЕСКОЙ РЕАБИЛИТАЦИИ,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ПРОФЕССИОНАЛЬНОМУ САМООПРЕДЕЛЕНИЮ ДЕТЕЙ С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ОГРАНИЧЕННЫМИ ВОЗМОЖНОСТЯМИ ЗДОРОВЬЯ, ВКЛЮЧАЯ 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ДЕТЕЙ-ИНВАЛИДОВ, С УЧЕТОМ ИХ ОСОБЫХ ОБРАЗОВАТЕЛЬНЫХ</a:t>
            </a:r>
          </a:p>
          <a:p>
            <a:pPr algn="ctr">
              <a:buNone/>
            </a:pPr>
            <a:r>
              <a:rPr lang="ru-RU" sz="2400" dirty="0">
                <a:cs typeface="Aharoni" pitchFamily="2" charset="-79"/>
              </a:rPr>
              <a:t>ПОТРЕБНОСТЕЙ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09" y="0"/>
            <a:ext cx="5593385" cy="53708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7774" y="5498779"/>
            <a:ext cx="8529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4906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dirty="0">
                <a:solidFill>
                  <a:srgbClr val="0070C0"/>
                </a:solidFill>
              </a:rPr>
              <a:t>Нормативно-правовые основания разработки </a:t>
            </a:r>
            <a:r>
              <a:rPr lang="ru-RU" sz="3100" dirty="0" err="1">
                <a:solidFill>
                  <a:srgbClr val="0070C0"/>
                </a:solidFill>
              </a:rPr>
              <a:t>общеразвивающих</a:t>
            </a:r>
            <a:r>
              <a:rPr lang="ru-RU" sz="3100" dirty="0">
                <a:solidFill>
                  <a:srgbClr val="0070C0"/>
                </a:solidFill>
              </a:rPr>
              <a:t>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8855991" cy="51554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sz="2400" dirty="0"/>
              <a:t>Федеральный закон «Об образовании в Российской Федерации» от 29 декабря 2012 </a:t>
            </a:r>
            <a:r>
              <a:rPr lang="ru-RU" sz="2400" dirty="0" err="1"/>
              <a:t>г.№</a:t>
            </a:r>
            <a:r>
              <a:rPr lang="ru-RU" sz="2400" dirty="0"/>
              <a:t> 273-ФЗ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Приложение к Приказу Министерства образования и науки Российской Федерации (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России) от 09 ноября 2018 г. № 196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Методические рекомендации по проектированию дополнительных </a:t>
            </a:r>
            <a:r>
              <a:rPr lang="ru-RU" sz="2400" dirty="0" err="1"/>
              <a:t>общеразвивающих</a:t>
            </a:r>
            <a:r>
              <a:rPr lang="ru-RU" sz="2400" dirty="0"/>
              <a:t> программ (письмо Министерства образования и науки Российской Федерации от 18 ноября 2015 г. № 09-3242)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13894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дополнительной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 </a:t>
            </a:r>
            <a:br>
              <a:rPr lang="ru-RU" sz="3100" b="1" dirty="0">
                <a:solidFill>
                  <a:srgbClr val="0070C0"/>
                </a:solidFill>
              </a:rPr>
            </a:br>
            <a:r>
              <a:rPr lang="ru-RU" sz="3100" b="1" dirty="0">
                <a:solidFill>
                  <a:srgbClr val="0070C0"/>
                </a:solidFill>
              </a:rPr>
              <a:t>(по </a:t>
            </a:r>
            <a:r>
              <a:rPr lang="ru-RU" sz="3100" b="1" dirty="0" err="1">
                <a:solidFill>
                  <a:srgbClr val="0070C0"/>
                </a:solidFill>
              </a:rPr>
              <a:t>Буйловой</a:t>
            </a:r>
            <a:r>
              <a:rPr lang="ru-RU" sz="3100" b="1" dirty="0">
                <a:solidFill>
                  <a:srgbClr val="0070C0"/>
                </a:solidFill>
              </a:rPr>
              <a:t> Л.Н)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333" y="2002971"/>
            <a:ext cx="8855991" cy="4587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endParaRPr lang="ru-RU" sz="2400" dirty="0"/>
          </a:p>
          <a:p>
            <a:pPr lvl="0"/>
            <a:r>
              <a:rPr lang="ru-RU" sz="2400" i="1" dirty="0"/>
              <a:t>1. Пояснительная записка (общая характеристика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программы) </a:t>
            </a:r>
          </a:p>
          <a:p>
            <a:pPr lvl="0"/>
            <a:r>
              <a:rPr lang="ru-RU" sz="2400" i="1" dirty="0"/>
              <a:t>2. Содержание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программы:</a:t>
            </a:r>
            <a:endParaRPr lang="ru-RU" sz="2400" dirty="0"/>
          </a:p>
          <a:p>
            <a:pPr lvl="0">
              <a:buNone/>
            </a:pPr>
            <a:r>
              <a:rPr lang="ru-RU" sz="2400" dirty="0"/>
              <a:t>- учебный (тематический) план;</a:t>
            </a:r>
          </a:p>
          <a:p>
            <a:pPr lvl="0">
              <a:buNone/>
            </a:pPr>
            <a:r>
              <a:rPr lang="ru-RU" sz="2400" dirty="0"/>
              <a:t> - содержание учебного (тематического) плана.</a:t>
            </a:r>
          </a:p>
          <a:p>
            <a:pPr lvl="0"/>
            <a:r>
              <a:rPr lang="ru-RU" sz="2400" i="1" dirty="0"/>
              <a:t>3. Формы аттестации и оценочные материалы</a:t>
            </a:r>
          </a:p>
          <a:p>
            <a:pPr lvl="0"/>
            <a:r>
              <a:rPr lang="ru-RU" sz="2400" i="1" dirty="0"/>
              <a:t>4 .Условия реализации </a:t>
            </a:r>
            <a:r>
              <a:rPr lang="ru-RU" sz="2400" i="1" dirty="0" err="1"/>
              <a:t>общеразвивающей</a:t>
            </a:r>
            <a:r>
              <a:rPr lang="ru-RU" sz="2400" i="1" dirty="0"/>
              <a:t> программы</a:t>
            </a:r>
          </a:p>
          <a:p>
            <a:pPr lvl="0"/>
            <a:r>
              <a:rPr lang="ru-RU" sz="2400" i="1" dirty="0"/>
              <a:t>5. Приложения (календарный учебный график и др.)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51554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400" b="1" i="1" dirty="0"/>
              <a:t>Титульный лист </a:t>
            </a:r>
            <a:r>
              <a:rPr lang="ru-RU" sz="2400" dirty="0"/>
              <a:t>должен</a:t>
            </a:r>
            <a:r>
              <a:rPr lang="ru-RU" sz="2400" b="1" i="1" dirty="0"/>
              <a:t> </a:t>
            </a:r>
            <a:r>
              <a:rPr lang="ru-RU" sz="2400" dirty="0"/>
              <a:t>содержать:</a:t>
            </a:r>
          </a:p>
          <a:p>
            <a:pPr lvl="0"/>
            <a:r>
              <a:rPr lang="ru-RU" sz="2400" dirty="0"/>
              <a:t>наименование образовательной организации, </a:t>
            </a:r>
          </a:p>
          <a:p>
            <a:pPr lvl="0"/>
            <a:r>
              <a:rPr lang="ru-RU" sz="2400" dirty="0"/>
              <a:t>дату принятия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 на заседании методического (педагогического) совета образовательной организации с указанием номера протокола;</a:t>
            </a:r>
          </a:p>
          <a:p>
            <a:pPr lvl="0"/>
            <a:r>
              <a:rPr lang="ru-RU" sz="2400" dirty="0"/>
              <a:t>гриф утверждения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 руководителем образовательной организации с указанием номера и даты приказа, подписью руководителя и печатью;</a:t>
            </a:r>
          </a:p>
          <a:p>
            <a:pPr lvl="0"/>
            <a:r>
              <a:rPr lang="ru-RU" sz="2400" dirty="0"/>
              <a:t>название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возраст обучающихся;</a:t>
            </a:r>
          </a:p>
          <a:p>
            <a:pPr lvl="0"/>
            <a:r>
              <a:rPr lang="ru-RU" sz="2400" dirty="0"/>
              <a:t>срок реализации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ФИО, должность автора-разработчика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программы;</a:t>
            </a:r>
          </a:p>
          <a:p>
            <a:pPr lvl="0"/>
            <a:r>
              <a:rPr lang="ru-RU" sz="2400" dirty="0"/>
              <a:t>город и год разработки </a:t>
            </a:r>
            <a:r>
              <a:rPr lang="ru-RU" sz="2400" dirty="0" err="1"/>
              <a:t>общеразвивающей</a:t>
            </a:r>
            <a:r>
              <a:rPr lang="ru-RU" sz="2400" dirty="0"/>
              <a:t> программы.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Титульный лист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08166"/>
            <a:ext cx="9639753" cy="520247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800" dirty="0"/>
              <a:t> </a:t>
            </a:r>
            <a:r>
              <a:rPr lang="ru-RU" sz="2400" dirty="0"/>
              <a:t>Департамент образования администрации ___________ области</a:t>
            </a:r>
            <a:br>
              <a:rPr lang="ru-RU" sz="2400" dirty="0"/>
            </a:br>
            <a:r>
              <a:rPr lang="ru-RU" sz="2400" dirty="0"/>
              <a:t>Муниципальное образовательное учреждение</a:t>
            </a:r>
            <a:br>
              <a:rPr lang="ru-RU" sz="2400" dirty="0"/>
            </a:br>
            <a:r>
              <a:rPr lang="ru-RU" sz="2400" dirty="0"/>
              <a:t>дополнительного образования детей</a:t>
            </a:r>
            <a:br>
              <a:rPr lang="ru-RU" sz="2400" dirty="0"/>
            </a:br>
            <a:r>
              <a:rPr lang="ru-RU" sz="2400" dirty="0"/>
              <a:t>Дом детского творчества</a:t>
            </a:r>
          </a:p>
          <a:p>
            <a:pPr>
              <a:buNone/>
            </a:pPr>
            <a:r>
              <a:rPr lang="ru-RU" sz="2400" dirty="0"/>
              <a:t>Принята на заседании                                                                                                                                         Утверждаю:</a:t>
            </a:r>
          </a:p>
          <a:p>
            <a:pPr>
              <a:buNone/>
            </a:pPr>
            <a:r>
              <a:rPr lang="ru-RU" sz="2400" dirty="0"/>
              <a:t>методического (педагогического) совета                                                                                                            Директор МОУ ДОД ДДТ</a:t>
            </a:r>
          </a:p>
          <a:p>
            <a:pPr>
              <a:buNone/>
            </a:pPr>
            <a:r>
              <a:rPr lang="ru-RU" sz="2400" dirty="0"/>
              <a:t>от «__» ______________ 20__ г.                                                                                                                         _____________________ /Ф.И.О./  </a:t>
            </a:r>
          </a:p>
          <a:p>
            <a:pPr>
              <a:buNone/>
            </a:pPr>
            <a:r>
              <a:rPr lang="ru-RU" sz="2400" dirty="0"/>
              <a:t>Протокол № ___________________                                                                                                                      «__» ______________ 20__ г.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pPr algn="ctr">
              <a:buNone/>
            </a:pPr>
            <a:r>
              <a:rPr lang="ru-RU" sz="2400" dirty="0"/>
              <a:t>Дополнительная общеобразовательная </a:t>
            </a:r>
            <a:r>
              <a:rPr lang="ru-RU" sz="2400" dirty="0" err="1"/>
              <a:t>общеразвивающая</a:t>
            </a:r>
            <a:endParaRPr lang="ru-RU" sz="2400" dirty="0"/>
          </a:p>
          <a:p>
            <a:pPr algn="ctr">
              <a:buNone/>
            </a:pPr>
            <a:r>
              <a:rPr lang="ru-RU" sz="2400" dirty="0"/>
              <a:t> программа художественной направленности</a:t>
            </a:r>
            <a:br>
              <a:rPr lang="ru-RU" sz="2400" dirty="0"/>
            </a:br>
            <a:r>
              <a:rPr lang="ru-RU" sz="2400" dirty="0"/>
              <a:t> «Рукодельница»</a:t>
            </a:r>
          </a:p>
          <a:p>
            <a:pPr algn="ctr">
              <a:buNone/>
            </a:pPr>
            <a:r>
              <a:rPr lang="ru-RU" sz="2400" dirty="0"/>
              <a:t>Возраст обучающихся: 10–12 лет</a:t>
            </a:r>
          </a:p>
          <a:p>
            <a:pPr algn="ctr">
              <a:buNone/>
            </a:pPr>
            <a:r>
              <a:rPr lang="ru-RU" sz="2400" dirty="0"/>
              <a:t>Срок реализации: 2 года</a:t>
            </a:r>
          </a:p>
          <a:p>
            <a:pPr algn="r">
              <a:buNone/>
            </a:pPr>
            <a:r>
              <a:rPr lang="ru-RU" sz="2400" dirty="0"/>
              <a:t>Автор-составитель:</a:t>
            </a:r>
            <a:br>
              <a:rPr lang="ru-RU" sz="2400" dirty="0"/>
            </a:br>
            <a:r>
              <a:rPr lang="ru-RU" sz="2400" dirty="0"/>
              <a:t>Петрова Мария Степановна, педагог</a:t>
            </a:r>
            <a:br>
              <a:rPr lang="ru-RU" sz="2400" dirty="0"/>
            </a:br>
            <a:r>
              <a:rPr lang="ru-RU" sz="2400" dirty="0"/>
              <a:t>дополнительного образования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pPr algn="ctr">
              <a:buNone/>
            </a:pPr>
            <a:r>
              <a:rPr lang="ru-RU" sz="2400" dirty="0"/>
              <a:t>г. ____________, 201__ </a:t>
            </a: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461096"/>
            <a:ext cx="8596668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100" b="1" dirty="0">
                <a:solidFill>
                  <a:srgbClr val="0070C0"/>
                </a:solidFill>
              </a:rPr>
              <a:t>Структура </a:t>
            </a:r>
            <a:r>
              <a:rPr lang="ru-RU" sz="3100" b="1" dirty="0" err="1">
                <a:solidFill>
                  <a:srgbClr val="0070C0"/>
                </a:solidFill>
              </a:rPr>
              <a:t>общеразвивающей</a:t>
            </a:r>
            <a:r>
              <a:rPr lang="ru-RU" sz="3100" b="1" dirty="0">
                <a:solidFill>
                  <a:srgbClr val="0070C0"/>
                </a:solidFill>
              </a:rPr>
              <a:t> программы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555168"/>
            <a:ext cx="9639753" cy="49815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200" b="1" i="1" dirty="0"/>
              <a:t>Комплекс основных характеристик</a:t>
            </a:r>
            <a:r>
              <a:rPr lang="ru-RU" sz="3200" i="1" dirty="0"/>
              <a:t>:</a:t>
            </a:r>
            <a:endParaRPr lang="ru-RU" sz="3200" dirty="0"/>
          </a:p>
          <a:p>
            <a:pPr lvl="0"/>
            <a:r>
              <a:rPr lang="ru-RU" sz="2800" i="1" dirty="0"/>
              <a:t>Пояснительная записка (общая характеристика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программы). </a:t>
            </a:r>
            <a:endParaRPr lang="ru-RU" sz="2800" dirty="0"/>
          </a:p>
          <a:p>
            <a:pPr lvl="0"/>
            <a:r>
              <a:rPr lang="ru-RU" sz="2800" i="1" dirty="0"/>
              <a:t>Содержание </a:t>
            </a:r>
            <a:r>
              <a:rPr lang="ru-RU" sz="2800" i="1" dirty="0" err="1"/>
              <a:t>общеразвивающей</a:t>
            </a:r>
            <a:r>
              <a:rPr lang="ru-RU" sz="2800" i="1" dirty="0"/>
              <a:t> программы.</a:t>
            </a:r>
          </a:p>
          <a:p>
            <a:pPr lvl="0">
              <a:buNone/>
            </a:pPr>
            <a:r>
              <a:rPr lang="ru-RU" sz="2800" dirty="0"/>
              <a:t> - учебный (тематический) план;</a:t>
            </a:r>
          </a:p>
          <a:p>
            <a:pPr lvl="0">
              <a:buNone/>
            </a:pPr>
            <a:r>
              <a:rPr lang="ru-RU" sz="2800" dirty="0"/>
              <a:t> - содержание учебного (тематического) плана.</a:t>
            </a:r>
          </a:p>
          <a:p>
            <a:pPr lvl="0"/>
            <a:r>
              <a:rPr lang="ru-RU" sz="2800" i="1" dirty="0"/>
              <a:t>Планируемые результаты.</a:t>
            </a:r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94780" cy="15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06" y="481264"/>
            <a:ext cx="8596668" cy="7544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Пояснительная записка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895" y="1572126"/>
            <a:ext cx="9619534" cy="409073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b="1" dirty="0"/>
              <a:t>направленность (профиль)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 </a:t>
            </a:r>
          </a:p>
          <a:p>
            <a:pPr lvl="0" algn="just"/>
            <a:r>
              <a:rPr lang="ru-RU" sz="2400" b="1" dirty="0"/>
              <a:t>указание на соответствие ОП нормативным правовым актам и государственным программным документам</a:t>
            </a:r>
            <a:endParaRPr lang="ru-RU" sz="2400" dirty="0"/>
          </a:p>
          <a:p>
            <a:pPr lvl="0" algn="just"/>
            <a:r>
              <a:rPr lang="ru-RU" sz="2400" b="1" dirty="0"/>
              <a:t>актуальность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  <a:r>
              <a:rPr lang="ru-RU" sz="2400" i="1" dirty="0"/>
              <a:t>.</a:t>
            </a:r>
          </a:p>
          <a:p>
            <a:pPr lvl="0" algn="just"/>
            <a:r>
              <a:rPr lang="ru-RU" sz="2400" dirty="0"/>
              <a:t> </a:t>
            </a:r>
            <a:r>
              <a:rPr lang="ru-RU" sz="2400" b="1" dirty="0"/>
              <a:t>отличительные особенности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программы, </a:t>
            </a:r>
            <a:r>
              <a:rPr lang="ru-RU" sz="2400" b="1" dirty="0" err="1"/>
              <a:t>уровневость</a:t>
            </a:r>
            <a:endParaRPr lang="ru-RU" sz="2400" b="1" dirty="0"/>
          </a:p>
          <a:p>
            <a:pPr lvl="0" algn="just"/>
            <a:r>
              <a:rPr lang="ru-RU" sz="2400" b="1" dirty="0"/>
              <a:t>адресат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объем, срок освоения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режим занятий</a:t>
            </a:r>
          </a:p>
          <a:p>
            <a:pPr lvl="0">
              <a:buNone/>
            </a:pPr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617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Пояснительная записка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926757"/>
            <a:ext cx="9639753" cy="5609967"/>
          </a:xfrm>
        </p:spPr>
        <p:txBody>
          <a:bodyPr>
            <a:normAutofit/>
          </a:bodyPr>
          <a:lstStyle/>
          <a:p>
            <a:pPr lvl="0" algn="just"/>
            <a:r>
              <a:rPr lang="ru-RU" sz="2400" b="1" dirty="0"/>
              <a:t>формы обучения и виды занятий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формы подведения итогов реализации дополнительной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r>
              <a:rPr lang="ru-RU" sz="2400" b="1" dirty="0"/>
              <a:t>цель и задачи </a:t>
            </a:r>
            <a:r>
              <a:rPr lang="ru-RU" sz="2400" b="1" dirty="0" err="1"/>
              <a:t>общеразвивающей</a:t>
            </a:r>
            <a:r>
              <a:rPr lang="ru-RU" sz="2400" b="1" dirty="0"/>
              <a:t> программы</a:t>
            </a:r>
          </a:p>
          <a:p>
            <a:pPr lvl="0" algn="just"/>
            <a:endParaRPr lang="ru-RU" sz="2400" b="1" dirty="0"/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338" y="247136"/>
            <a:ext cx="8596668" cy="13679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Учебный (тематический) план</a:t>
            </a: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6" y="1603169"/>
            <a:ext cx="9639753" cy="4933555"/>
          </a:xfrm>
        </p:spPr>
        <p:txBody>
          <a:bodyPr>
            <a:normAutofit/>
          </a:bodyPr>
          <a:lstStyle/>
          <a:p>
            <a:pPr lvl="0" algn="just"/>
            <a:endParaRPr lang="ru-RU" sz="2400" b="1" dirty="0"/>
          </a:p>
          <a:p>
            <a:pPr lvl="0"/>
            <a:endParaRPr lang="ru-RU" sz="2800" b="1" dirty="0"/>
          </a:p>
          <a:p>
            <a:pPr lvl="0"/>
            <a:endParaRPr lang="ru-RU" sz="2800" dirty="0"/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5107" y="1720558"/>
          <a:ext cx="8128002" cy="392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6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6740"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раздела, темы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часов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Формы аттестации/</a:t>
                      </a:r>
                    </a:p>
                    <a:p>
                      <a:r>
                        <a:rPr lang="ru-RU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контроля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7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7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6567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2825</TotalTime>
  <Words>570</Words>
  <Application>Microsoft Office PowerPoint</Application>
  <PresentationFormat>Широкоэкранный</PresentationFormat>
  <Paragraphs>101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Рекомендации к оформлению дополнительных общеобразовательных общеразвивающих программ (для прохождения процедуры сертификации)  </vt:lpstr>
      <vt:lpstr>      Нормативно-правовые основания разработки общеразвивающих программ</vt:lpstr>
      <vt:lpstr>      Структура дополнительной общеразвивающей программы  (по Буйловой Л.Н)</vt:lpstr>
      <vt:lpstr>      Структура общеразвивающей программы</vt:lpstr>
      <vt:lpstr>      Титульный лист</vt:lpstr>
      <vt:lpstr>      Структура общеразвивающей программы</vt:lpstr>
      <vt:lpstr> Пояснительная записка     </vt:lpstr>
      <vt:lpstr> Пояснительная записка     </vt:lpstr>
      <vt:lpstr> Учебный (тематический) план</vt:lpstr>
      <vt:lpstr> Содержание учебного (тематического) плана</vt:lpstr>
      <vt:lpstr>Планируемые результаты </vt:lpstr>
      <vt:lpstr>      Структура общеразвивающей программы</vt:lpstr>
      <vt:lpstr>      Структура общеразвивающей программы</vt:lpstr>
      <vt:lpstr>письмо Министерства образования и науки Российской Федерации от 29 марта 2016 г. № ВК-641/09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модельный центр дополнительного образования детей ГАНОУ СО « Дворец молодёжи»</dc:title>
  <dc:creator>Екатерина</dc:creator>
  <cp:lastModifiedBy>Наталья Климова</cp:lastModifiedBy>
  <cp:revision>277</cp:revision>
  <dcterms:created xsi:type="dcterms:W3CDTF">2019-03-25T09:03:20Z</dcterms:created>
  <dcterms:modified xsi:type="dcterms:W3CDTF">2019-12-13T05:54:09Z</dcterms:modified>
</cp:coreProperties>
</file>