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87" r:id="rId2"/>
    <p:sldId id="261" r:id="rId3"/>
    <p:sldId id="288" r:id="rId4"/>
    <p:sldId id="289" r:id="rId5"/>
    <p:sldId id="290" r:id="rId6"/>
    <p:sldId id="292" r:id="rId7"/>
    <p:sldId id="291" r:id="rId8"/>
    <p:sldId id="29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640" autoAdjust="0"/>
    <p:restoredTop sz="94660"/>
  </p:normalViewPr>
  <p:slideViewPr>
    <p:cSldViewPr>
      <p:cViewPr varScale="1">
        <p:scale>
          <a:sx n="54" d="100"/>
          <a:sy n="54" d="100"/>
        </p:scale>
        <p:origin x="1003"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C71EC6-210F-42DE-9C53-41977AD35B3D}" type="datetimeFigureOut">
              <a:rPr lang="ru-RU" smtClean="0"/>
              <a:t>05.04.2023</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19B0651-EE4F-4900-A07F-96A6BFA9D0F0}"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70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5275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39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08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54275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01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02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76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73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3186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9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05.04.2023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832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0618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05.04.2023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48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0696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8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3061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t>05.04.2023</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85202557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539552" y="3206536"/>
            <a:ext cx="7911808" cy="646331"/>
          </a:xfrm>
          <a:prstGeom prst="rect">
            <a:avLst/>
          </a:prstGeom>
          <a:effectLst>
            <a:outerShdw blurRad="76200" dist="12700" dir="2700000" sy="-23000" kx="-800400" algn="bl" rotWithShape="0">
              <a:prstClr val="black">
                <a:alpha val="2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i="1" spc="50" dirty="0" smtClean="0">
                <a:ln w="11430"/>
                <a:solidFill>
                  <a:srgbClr val="002060"/>
                </a:solidFill>
                <a:effectLst>
                  <a:outerShdw blurRad="76200" dist="50800" dir="5400000" algn="tl" rotWithShape="0">
                    <a:srgbClr val="000000">
                      <a:alpha val="65000"/>
                    </a:srgbClr>
                  </a:outerShdw>
                </a:effectLst>
              </a:rPr>
              <a:t>«Движение с прицепом»</a:t>
            </a:r>
            <a:endParaRPr lang="ru-RU" sz="3600" b="1" i="1" spc="50" dirty="0">
              <a:ln w="11430"/>
              <a:solidFill>
                <a:srgbClr val="002060"/>
              </a:solidFill>
              <a:effectLst>
                <a:outerShdw blurRad="76200" dist="50800" dir="5400000" algn="tl" rotWithShape="0">
                  <a:srgbClr val="000000">
                    <a:alpha val="65000"/>
                  </a:srgbClr>
                </a:outerShdw>
              </a:effectLst>
              <a:latin typeface="Georgia" pitchFamily="18" charset="0"/>
            </a:endParaRPr>
          </a:p>
        </p:txBody>
      </p:sp>
      <p:sp>
        <p:nvSpPr>
          <p:cNvPr id="12" name="Прямоугольник 11"/>
          <p:cNvSpPr/>
          <p:nvPr/>
        </p:nvSpPr>
        <p:spPr>
          <a:xfrm>
            <a:off x="1854241" y="2319450"/>
            <a:ext cx="4944018" cy="461665"/>
          </a:xfrm>
          <a:prstGeom prst="rect">
            <a:avLst/>
          </a:prstGeom>
          <a:effectLst>
            <a:outerShdw blurRad="76200" dist="12700" dir="2700000" sy="-23000" kx="-800400" algn="bl" rotWithShape="0">
              <a:prstClr val="black">
                <a:alpha val="2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i="1" spc="50" dirty="0" smtClean="0">
                <a:ln w="11430"/>
                <a:solidFill>
                  <a:srgbClr val="002060"/>
                </a:solidFill>
                <a:effectLst>
                  <a:outerShdw blurRad="76200" dist="50800" dir="5400000" algn="tl" rotWithShape="0">
                    <a:srgbClr val="000000">
                      <a:alpha val="65000"/>
                    </a:srgbClr>
                  </a:outerShdw>
                </a:effectLst>
              </a:rPr>
              <a:t>Презентация на тему: </a:t>
            </a:r>
            <a:endParaRPr lang="ru-RU" sz="2400" b="1" i="1" spc="50" dirty="0">
              <a:ln w="11430"/>
              <a:solidFill>
                <a:srgbClr val="002060"/>
              </a:solidFill>
              <a:effectLst>
                <a:outerShdw blurRad="76200" dist="50800" dir="5400000" algn="tl" rotWithShape="0">
                  <a:srgbClr val="000000">
                    <a:alpha val="65000"/>
                  </a:srgbClr>
                </a:outerShdw>
              </a:effectLst>
              <a:latin typeface="Georgia" pitchFamily="18" charset="0"/>
            </a:endParaRPr>
          </a:p>
        </p:txBody>
      </p:sp>
      <p:sp>
        <p:nvSpPr>
          <p:cNvPr id="15" name="Прямоугольник 14"/>
          <p:cNvSpPr/>
          <p:nvPr/>
        </p:nvSpPr>
        <p:spPr>
          <a:xfrm>
            <a:off x="60030" y="405554"/>
            <a:ext cx="8532440" cy="1015663"/>
          </a:xfrm>
          <a:prstGeom prst="rect">
            <a:avLst/>
          </a:prstGeom>
          <a:effectLst>
            <a:outerShdw blurRad="76200" dist="12700" dir="2700000" sy="-23000" kx="-800400" algn="bl" rotWithShape="0">
              <a:prstClr val="black">
                <a:alpha val="20000"/>
              </a:prstClr>
            </a:outerShdw>
          </a:effectLst>
        </p:spPr>
        <p:txBody>
          <a:bodyPr wrap="square">
            <a:spAutoFit/>
            <a:scene3d>
              <a:camera prst="perspectiveAbove"/>
              <a:lightRig rig="soft" dir="tl">
                <a:rot lat="0" lon="0" rev="0"/>
              </a:lightRig>
            </a:scene3d>
            <a:sp3d extrusionH="57150" contourW="25400" prstMaterial="matte">
              <a:bevelT w="25400" h="55880" prst="riblet"/>
              <a:contourClr>
                <a:schemeClr val="accent2">
                  <a:tint val="20000"/>
                </a:schemeClr>
              </a:contourClr>
            </a:sp3d>
          </a:bodyPr>
          <a:lstStyle/>
          <a:p>
            <a:pPr algn="ctr"/>
            <a:r>
              <a:rPr lang="ru-RU" sz="2000" b="1" dirty="0"/>
              <a:t>Муниципальное казенное учреждение дополнительного образования Станция юных техников</a:t>
            </a:r>
          </a:p>
          <a:p>
            <a:pPr algn="ctr"/>
            <a:endParaRPr lang="ru-RU" sz="2000" b="1" i="1" spc="50" dirty="0">
              <a:ln w="11430"/>
              <a:blipFill>
                <a:blip r:embed="rId2"/>
                <a:tile tx="0" ty="0" sx="100000" sy="100000" flip="none" algn="tl"/>
              </a:blipFill>
              <a:effectLst>
                <a:outerShdw blurRad="76200" dist="50800" dir="5400000" algn="tl" rotWithShape="0">
                  <a:srgbClr val="000000">
                    <a:alpha val="65000"/>
                  </a:srgbClr>
                </a:outerShdw>
              </a:effectLst>
              <a:latin typeface="Georgia" pitchFamily="18" charset="0"/>
            </a:endParaRPr>
          </a:p>
        </p:txBody>
      </p:sp>
      <p:sp>
        <p:nvSpPr>
          <p:cNvPr id="10" name="Прямоугольник 9"/>
          <p:cNvSpPr/>
          <p:nvPr/>
        </p:nvSpPr>
        <p:spPr>
          <a:xfrm>
            <a:off x="3203848" y="5380672"/>
            <a:ext cx="6095578" cy="1015663"/>
          </a:xfrm>
          <a:prstGeom prst="rect">
            <a:avLst/>
          </a:prstGeom>
          <a:effectLst>
            <a:outerShdw blurRad="76200" dist="12700" dir="2700000" sy="-23000" kx="-800400" algn="bl" rotWithShape="0">
              <a:prstClr val="black">
                <a:alpha val="20000"/>
              </a:prstClr>
            </a:outerShdw>
          </a:effectLst>
          <a:scene3d>
            <a:camera prst="orthographicFront"/>
            <a:lightRig rig="soft" dir="tl">
              <a:rot lat="0" lon="0" rev="0"/>
            </a:lightRig>
          </a:scene3d>
          <a:sp3d>
            <a:bevelT prst="angle"/>
          </a:sp3d>
        </p:spPr>
        <p:txBody>
          <a:bodyPr wrap="square">
            <a:spAutoFit/>
            <a:sp3d contourW="25400" prstMaterial="matte">
              <a:bevelT w="25400" h="55880" prst="artDeco"/>
              <a:contourClr>
                <a:schemeClr val="accent2">
                  <a:tint val="20000"/>
                </a:schemeClr>
              </a:contourClr>
            </a:sp3d>
          </a:bodyPr>
          <a:lstStyle/>
          <a:p>
            <a:pPr algn="ctr"/>
            <a:r>
              <a:rPr lang="ru-RU" sz="2000" b="1" i="1" spc="50" dirty="0" smtClean="0">
                <a:ln w="11430"/>
                <a:solidFill>
                  <a:srgbClr val="002060"/>
                </a:solidFill>
                <a:effectLst>
                  <a:outerShdw blurRad="76200" dist="50800" dir="5400000" algn="tl" rotWithShape="0">
                    <a:srgbClr val="000000">
                      <a:alpha val="65000"/>
                    </a:srgbClr>
                  </a:outerShdw>
                </a:effectLst>
                <a:latin typeface="Georgia" pitchFamily="18" charset="0"/>
              </a:rPr>
              <a:t>Составитель: </a:t>
            </a:r>
          </a:p>
          <a:p>
            <a:pPr algn="ctr"/>
            <a:r>
              <a:rPr lang="ru-RU" sz="2000" b="1" i="1" spc="50" dirty="0" smtClean="0">
                <a:ln w="11430"/>
                <a:solidFill>
                  <a:srgbClr val="002060"/>
                </a:solidFill>
                <a:effectLst>
                  <a:outerShdw blurRad="76200" dist="50800" dir="5400000" algn="tl" rotWithShape="0">
                    <a:srgbClr val="000000">
                      <a:alpha val="65000"/>
                    </a:srgbClr>
                  </a:outerShdw>
                </a:effectLst>
                <a:latin typeface="Georgia" pitchFamily="18" charset="0"/>
              </a:rPr>
              <a:t>Мастер производственного обучения</a:t>
            </a:r>
          </a:p>
          <a:p>
            <a:pPr algn="ctr"/>
            <a:r>
              <a:rPr lang="ru-RU" sz="2000" b="1" i="1" spc="50" dirty="0" smtClean="0">
                <a:ln w="11430"/>
                <a:solidFill>
                  <a:srgbClr val="002060"/>
                </a:solidFill>
                <a:effectLst>
                  <a:outerShdw blurRad="76200" dist="50800" dir="5400000" algn="tl" rotWithShape="0">
                    <a:srgbClr val="000000">
                      <a:alpha val="65000"/>
                    </a:srgbClr>
                  </a:outerShdw>
                </a:effectLst>
                <a:latin typeface="Georgia" pitchFamily="18" charset="0"/>
              </a:rPr>
              <a:t>Цурин Виктор Гаврилович</a:t>
            </a:r>
            <a:endParaRPr lang="ru-RU" sz="2000" b="1" i="1" spc="50" dirty="0">
              <a:ln w="11430"/>
              <a:solidFill>
                <a:srgbClr val="002060"/>
              </a:solidFill>
              <a:effectLst>
                <a:outerShdw blurRad="76200" dist="50800" dir="5400000" algn="tl" rotWithShape="0">
                  <a:srgbClr val="000000">
                    <a:alpha val="65000"/>
                  </a:srgbClr>
                </a:outerShdw>
              </a:effectLst>
              <a:latin typeface="Georgia" pitchFamily="18" charset="0"/>
            </a:endParaRPr>
          </a:p>
        </p:txBody>
      </p:sp>
    </p:spTree>
    <p:extLst>
      <p:ext uri="{BB962C8B-B14F-4D97-AF65-F5344CB8AC3E}">
        <p14:creationId xmlns:p14="http://schemas.microsoft.com/office/powerpoint/2010/main" val="2109281745"/>
      </p:ext>
    </p:extLst>
  </p:cSld>
  <p:clrMapOvr>
    <a:masterClrMapping/>
  </p:clrMapOvr>
  <p:transition spd="med" advClick="0" advTm="80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30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1" presetClass="entr" presetSubtype="0" fill="hold" grpId="0" nodeType="withEffect">
                                  <p:stCondLst>
                                    <p:cond delay="70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3700"/>
                            </p:stCondLst>
                            <p:childTnLst>
                              <p:par>
                                <p:cTn id="25" presetID="14" presetClass="entr" presetSubtype="10" fill="hold"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7" dur="500"/>
                                        <p:tgtEl>
                                          <p:spTgt spid="10">
                                            <p:txEl>
                                              <p:pRg st="0" end="0"/>
                                            </p:txEl>
                                          </p:spTgt>
                                        </p:tgtEl>
                                      </p:cBhvr>
                                    </p:animEffect>
                                  </p:childTnLst>
                                </p:cTn>
                              </p:par>
                            </p:childTnLst>
                          </p:cTn>
                        </p:par>
                        <p:par>
                          <p:cTn id="28" fill="hold">
                            <p:stCondLst>
                              <p:cond delay="4200"/>
                            </p:stCondLst>
                            <p:childTnLst>
                              <p:par>
                                <p:cTn id="29" presetID="14" presetClass="entr" presetSubtype="10" fill="hold" nodeType="after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31" dur="500"/>
                                        <p:tgtEl>
                                          <p:spTgt spid="10">
                                            <p:txEl>
                                              <p:pRg st="1" end="1"/>
                                            </p:txEl>
                                          </p:spTgt>
                                        </p:tgtEl>
                                      </p:cBhvr>
                                    </p:animEffect>
                                  </p:childTnLst>
                                </p:cTn>
                              </p:par>
                            </p:childTnLst>
                          </p:cTn>
                        </p:par>
                        <p:par>
                          <p:cTn id="32" fill="hold">
                            <p:stCondLst>
                              <p:cond delay="4700"/>
                            </p:stCondLst>
                            <p:childTnLst>
                              <p:par>
                                <p:cTn id="33" presetID="14" presetClass="entr" presetSubtype="10" fill="hold"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Lst>
  </p:timing>
  <p:extLst mod="1">
    <p:ext uri="{E180D4A7-C9FB-4DFB-919C-405C955672EB}">
      <p14:showEvtLst xmlns:p14="http://schemas.microsoft.com/office/powerpoint/2010/main">
        <p14:playEvt time="0"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11560" y="620688"/>
            <a:ext cx="8136904"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dirty="0"/>
              <a:t>Основные правила управления автомобилем с прицепом</a:t>
            </a:r>
          </a:p>
          <a:p>
            <a:endParaRPr lang="ru-RU"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611560" y="1412776"/>
            <a:ext cx="7704856" cy="427809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just">
              <a:buFont typeface="Wingdings" panose="05000000000000000000" pitchFamily="2" charset="2"/>
              <a:buChar char="v"/>
            </a:pP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первую очередь, стоит позаботиться о максимально надежном закреплении прицепа. Практика показывает, что причиной аварийной ситуации, когда прицепная установка отсоединяется на полном ходу, может стать именно халатность владельца автомобиля, не позаботившегося о его закреплении. Лучше всего прикреплять прицеп, изучив предварительно инструкцию пользователя для конкретной конструкции.</a:t>
            </a:r>
          </a:p>
          <a:p>
            <a:pPr marL="342900" indent="-342900" algn="just">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Световые сигналы прицепа должны быть исправны, ведь в данном случае роль задних габаритов и </a:t>
            </a:r>
            <a:r>
              <a:rPr lang="ru-RU" sz="2000" dirty="0" err="1">
                <a:latin typeface="Times New Roman" panose="02020603050405020304" pitchFamily="18" charset="0"/>
                <a:cs typeface="Times New Roman" panose="02020603050405020304" pitchFamily="18" charset="0"/>
              </a:rPr>
              <a:t>поворотников</a:t>
            </a:r>
            <a:r>
              <a:rPr lang="ru-RU" sz="2000" dirty="0">
                <a:latin typeface="Times New Roman" panose="02020603050405020304" pitchFamily="18" charset="0"/>
                <a:cs typeface="Times New Roman" panose="02020603050405020304" pitchFamily="18" charset="0"/>
              </a:rPr>
              <a:t> будут выполнять фонари на кормовой части прицепа. Соединение данных элементов с бортовой панелью управления должно быть надежно и корректно синхронизировано</a:t>
            </a:r>
          </a:p>
          <a:p>
            <a:endParaRPr lang="ru-RU"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45091489"/>
      </p:ext>
    </p:extLst>
  </p:cSld>
  <p:clrMapOvr>
    <a:masterClrMapping/>
  </p:clrMapOvr>
  <mc:AlternateContent xmlns:mc="http://schemas.openxmlformats.org/markup-compatibility/2006" xmlns:p14="http://schemas.microsoft.com/office/powerpoint/2010/main">
    <mc:Choice Requires="p14">
      <p:transition spd="slow" p14:dur="2000" advTm="26922"/>
    </mc:Choice>
    <mc:Fallback xmlns="">
      <p:transition spd="slow" advTm="26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620688"/>
            <a:ext cx="7776864" cy="526297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ru-RU" sz="2800" dirty="0">
                <a:latin typeface="Times New Roman" panose="02020603050405020304" pitchFamily="18" charset="0"/>
                <a:cs typeface="Times New Roman" panose="02020603050405020304" pitchFamily="18" charset="0"/>
              </a:rPr>
              <a:t>Таким образом, именно качество и корректность подключения прицепа к ТС обуславливают безопасность всех участников дорожного движения. Также соблюдение этих простых правил исключит какие-либо конфликты с ГИБДД, возникающие при проверке автомобиля или при ДТП (даже не по вине владельца прицепа). Еще одно простейшее правило для урегулирования вопросов, связанных с эксплуатации прицепа на дороге и правами владения на него, – это обязательная регистрация в регистрационном подразделении ГИБДД (ГАИ).</a:t>
            </a:r>
            <a:endPar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27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64704"/>
            <a:ext cx="7416824" cy="646331"/>
          </a:xfrm>
          <a:prstGeom prst="rect">
            <a:avLst/>
          </a:prstGeom>
        </p:spPr>
        <p:txBody>
          <a:bodyPr wrap="square">
            <a:spAutoFit/>
          </a:bodyPr>
          <a:lstStyle/>
          <a:p>
            <a:pPr algn="ctr"/>
            <a:r>
              <a:rPr lang="ru-RU" b="1" dirty="0"/>
              <a:t>Начало движения и основные технические нюансы</a:t>
            </a:r>
          </a:p>
          <a:p>
            <a:pPr algn="ctr"/>
            <a:endParaRPr lang="ru-RU" dirty="0"/>
          </a:p>
        </p:txBody>
      </p:sp>
      <p:sp>
        <p:nvSpPr>
          <p:cNvPr id="3" name="Прямоугольник 2"/>
          <p:cNvSpPr/>
          <p:nvPr/>
        </p:nvSpPr>
        <p:spPr>
          <a:xfrm>
            <a:off x="830436" y="1484784"/>
            <a:ext cx="7416824" cy="4093428"/>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Одним из важнейших этапов является загрузка и крепление груза одноосного прицепа легкового автомобиля, поскольку именно она определяет напряжение, создаваемое на механизмах сцепления. Суть в том, что прицеп будет двигаться оптимально лишь при равномерном распределении груза по всей его площади. Если вес будет приходиться на заднюю ось прицепа, то будет приподниматься задняя ось автомобиля, что, естественно, негативно скажется на управляемости. С другой стороны, при нагрузке передней оси можно сделать неуправляемым сам прицеп, который будет болтаться произвольно. Когда сцепления авто с дорогой снижается – оперативно тормозить становится практически невозможно, что значительно усложнит жизнь водителю и безопасность на дороге.</a:t>
            </a:r>
          </a:p>
        </p:txBody>
      </p:sp>
    </p:spTree>
    <p:extLst>
      <p:ext uri="{BB962C8B-B14F-4D97-AF65-F5344CB8AC3E}">
        <p14:creationId xmlns:p14="http://schemas.microsoft.com/office/powerpoint/2010/main" val="332412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836712"/>
            <a:ext cx="7416824" cy="2554545"/>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При движении с прицепом очень важно понять, что он по факту является еще одним транспортным средством. У него также имеется подвеска, определенная способность к преодолению неровностей дорожного покрытия и т.д., что, несомненно, сказывается на особенностях его буксировки. Высочайшее мастерство вождения</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автомобиля с прицепом заключается в том, чтобы объехать любую яму не только автомобилем, но и прицепом.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3383815"/>
            <a:ext cx="3361556" cy="2521167"/>
          </a:xfrm>
          <a:prstGeom prst="rect">
            <a:avLst/>
          </a:prstGeom>
        </p:spPr>
      </p:pic>
    </p:spTree>
    <p:extLst>
      <p:ext uri="{BB962C8B-B14F-4D97-AF65-F5344CB8AC3E}">
        <p14:creationId xmlns:p14="http://schemas.microsoft.com/office/powerpoint/2010/main" val="68608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64704"/>
            <a:ext cx="7416824" cy="1015663"/>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Самое </a:t>
            </a:r>
            <a:r>
              <a:rPr lang="ru-RU" sz="2000" dirty="0">
                <a:latin typeface="Times New Roman" panose="02020603050405020304" pitchFamily="18" charset="0"/>
                <a:cs typeface="Times New Roman" panose="02020603050405020304" pitchFamily="18" charset="0"/>
              </a:rPr>
              <a:t>разумное действие для водителя авто с прицепом – это выбор правильной скорости при вхождении в поворот и радиуса поворота.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348880"/>
            <a:ext cx="5169666" cy="2912488"/>
          </a:xfrm>
          <a:prstGeom prst="rect">
            <a:avLst/>
          </a:prstGeom>
        </p:spPr>
      </p:pic>
    </p:spTree>
    <p:extLst>
      <p:ext uri="{BB962C8B-B14F-4D97-AF65-F5344CB8AC3E}">
        <p14:creationId xmlns:p14="http://schemas.microsoft.com/office/powerpoint/2010/main" val="171217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24744"/>
            <a:ext cx="7416824" cy="4093428"/>
          </a:xfrm>
          <a:prstGeom prst="rect">
            <a:avLst/>
          </a:prstGeom>
        </p:spPr>
        <p:txBody>
          <a:bodyPr wrap="square">
            <a:spAutoFit/>
          </a:bodyPr>
          <a:lstStyle/>
          <a:p>
            <a:pPr marL="342900" indent="-342900" algn="just">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Другой особенностью преодоления поворотов – это срезание углов при смене направления движения. Нужно учитывать, что прицеп срезает угол при повороте еще сильнее, чем колеса задней оси авто. Необходимо придерживаться с максимально большим радиусом поворота траектории движения и следить за тем, чтобы вся сцепка прошла поворот, не стыкуясь с бордюром или находящимися рядом авто</a:t>
            </a:r>
            <a:r>
              <a:rPr lang="ru-RU"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endParaRPr lang="ru-RU"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Стоит запомнить следующее сочетание движений: авто влево – прицеп вправо, авто вправо – прицеп влево. Именно так двигается сцепка во время движения задним ходом. Таким образом, при движении назад водитель должен контролировать свои действия с двойной тщательностью.</a:t>
            </a:r>
          </a:p>
        </p:txBody>
      </p:sp>
    </p:spTree>
    <p:extLst>
      <p:ext uri="{BB962C8B-B14F-4D97-AF65-F5344CB8AC3E}">
        <p14:creationId xmlns:p14="http://schemas.microsoft.com/office/powerpoint/2010/main" val="2229176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86423"/>
            <a:ext cx="7416824" cy="2554545"/>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Одним из таких </a:t>
            </a:r>
            <a:r>
              <a:rPr lang="ru-RU" sz="2000" dirty="0" err="1">
                <a:latin typeface="Times New Roman" panose="02020603050405020304" pitchFamily="18" charset="0"/>
                <a:cs typeface="Times New Roman" panose="02020603050405020304" pitchFamily="18" charset="0"/>
              </a:rPr>
              <a:t>лайфхаков</a:t>
            </a:r>
            <a:r>
              <a:rPr lang="ru-RU" sz="2000" dirty="0">
                <a:latin typeface="Times New Roman" panose="02020603050405020304" pitchFamily="18" charset="0"/>
                <a:cs typeface="Times New Roman" panose="02020603050405020304" pitchFamily="18" charset="0"/>
              </a:rPr>
              <a:t>, упрощающих жизнь неопытного автолюбителя, является уникальный способ смены направления движения автомобиля на 180 градусов. Достаточно отцепить прицеп, развернуть его вручную и объехать на автомобиле. После этого сцепка восстанавливается, и движение может быть продолжено. Но, естественно, постоянно так делать не совсем целесообразно, а потому стоит научиться маневрировать автомобилем и в сцепке.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3140968"/>
            <a:ext cx="4244330" cy="3183248"/>
          </a:xfrm>
          <a:prstGeom prst="rect">
            <a:avLst/>
          </a:prstGeom>
        </p:spPr>
      </p:pic>
    </p:spTree>
    <p:extLst>
      <p:ext uri="{BB962C8B-B14F-4D97-AF65-F5344CB8AC3E}">
        <p14:creationId xmlns:p14="http://schemas.microsoft.com/office/powerpoint/2010/main" val="22310680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367</TotalTime>
  <Words>563</Words>
  <Application>Microsoft Office PowerPoint</Application>
  <PresentationFormat>Экран (4:3)</PresentationFormat>
  <Paragraphs>18</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Garamond</vt:lpstr>
      <vt:lpstr>Georgia</vt:lpstr>
      <vt:lpstr>Times New Roman</vt:lpstr>
      <vt:lpstr>Wingdings</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gena</dc:creator>
  <cp:lastModifiedBy>Пользователь Windows</cp:lastModifiedBy>
  <cp:revision>47</cp:revision>
  <dcterms:created xsi:type="dcterms:W3CDTF">2015-05-10T16:03:16Z</dcterms:created>
  <dcterms:modified xsi:type="dcterms:W3CDTF">2023-04-05T12:38:11Z</dcterms:modified>
</cp:coreProperties>
</file>