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6" r:id="rId3"/>
    <p:sldId id="271" r:id="rId4"/>
    <p:sldId id="268" r:id="rId5"/>
    <p:sldId id="269" r:id="rId6"/>
    <p:sldId id="273" r:id="rId7"/>
    <p:sldId id="274" r:id="rId8"/>
    <p:sldId id="265"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005" autoAdjust="0"/>
  </p:normalViewPr>
  <p:slideViewPr>
    <p:cSldViewPr>
      <p:cViewPr varScale="1">
        <p:scale>
          <a:sx n="100" d="100"/>
          <a:sy n="100" d="100"/>
        </p:scale>
        <p:origin x="183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3B942D-EE0E-452D-BC01-C61C283CD9E7}" type="datetimeFigureOut">
              <a:rPr lang="ru-RU" smtClean="0"/>
              <a:t>30.03.2023</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A63FC3-4A22-4967-B860-2E539648107E}" type="slidenum">
              <a:rPr lang="ru-RU" smtClean="0"/>
              <a:t>‹#›</a:t>
            </a:fld>
            <a:endParaRPr lang="ru-RU"/>
          </a:p>
        </p:txBody>
      </p:sp>
    </p:spTree>
    <p:extLst>
      <p:ext uri="{BB962C8B-B14F-4D97-AF65-F5344CB8AC3E}">
        <p14:creationId xmlns:p14="http://schemas.microsoft.com/office/powerpoint/2010/main" val="1581377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30" name="Date Placeholder 29"/>
          <p:cNvSpPr>
            <a:spLocks noGrp="1"/>
          </p:cNvSpPr>
          <p:nvPr>
            <p:ph type="dt" sz="half" idx="10"/>
          </p:nvPr>
        </p:nvSpPr>
        <p:spPr/>
        <p:txBody>
          <a:bodyPr/>
          <a:lstStyle/>
          <a:p>
            <a:fld id="{B4C71EC6-210F-42DE-9C53-41977AD35B3D}" type="datetimeFigureOut">
              <a:rPr lang="ru-RU" smtClean="0"/>
              <a:pPr/>
              <a:t>30.03.2023</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pPr/>
              <a:t>30.03.2023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pPr/>
              <a:t>30.03.2023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pPr/>
              <a:t>30.03.2023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30.03.2023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pPr/>
              <a:t>30.03.2023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Date Placeholder 6"/>
          <p:cNvSpPr>
            <a:spLocks noGrp="1"/>
          </p:cNvSpPr>
          <p:nvPr>
            <p:ph type="dt" sz="half" idx="10"/>
          </p:nvPr>
        </p:nvSpPr>
        <p:spPr/>
        <p:txBody>
          <a:bodyPr/>
          <a:lstStyle/>
          <a:p>
            <a:fld id="{B4C71EC6-210F-42DE-9C53-41977AD35B3D}" type="datetimeFigureOut">
              <a:rPr lang="ru-RU" smtClean="0"/>
              <a:pPr/>
              <a:t>30.03.2023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a:t>Образец заголовка</a:t>
            </a:r>
            <a:endParaRPr kumimoji="0" lang="en-US"/>
          </a:p>
        </p:txBody>
      </p:sp>
      <p:sp>
        <p:nvSpPr>
          <p:cNvPr id="3" name="Date Placeholder 2"/>
          <p:cNvSpPr>
            <a:spLocks noGrp="1"/>
          </p:cNvSpPr>
          <p:nvPr>
            <p:ph type="dt" sz="half" idx="10"/>
          </p:nvPr>
        </p:nvSpPr>
        <p:spPr/>
        <p:txBody>
          <a:bodyPr/>
          <a:lstStyle/>
          <a:p>
            <a:fld id="{B4C71EC6-210F-42DE-9C53-41977AD35B3D}" type="datetimeFigureOut">
              <a:rPr lang="ru-RU" smtClean="0"/>
              <a:pPr/>
              <a:t>30.03.2023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30.03.2023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pPr/>
              <a:t>30.03.2023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30.03.2023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B19B0651-EE4F-4900-A07F-96A6BFA9D0F0}" type="slidenum">
              <a:rPr lang="ru-RU" smtClean="0"/>
              <a:pPr/>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C71EC6-210F-42DE-9C53-41977AD35B3D}" type="datetimeFigureOut">
              <a:rPr lang="ru-RU" smtClean="0"/>
              <a:pPr/>
              <a:t>30.03.2023</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9B0651-EE4F-4900-A07F-96A6BFA9D0F0}" type="slidenum">
              <a:rPr lang="ru-RU" smtClean="0"/>
              <a:pPr/>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3648" y="116632"/>
            <a:ext cx="6408712" cy="19442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solidFill>
                  <a:schemeClr val="tx1"/>
                </a:solidFill>
                <a:latin typeface="Times New Roman" pitchFamily="18" charset="0"/>
                <a:cs typeface="Times New Roman" pitchFamily="18" charset="0"/>
              </a:rPr>
              <a:t> </a:t>
            </a:r>
          </a:p>
        </p:txBody>
      </p:sp>
      <p:sp>
        <p:nvSpPr>
          <p:cNvPr id="3" name="Прямоугольник 2"/>
          <p:cNvSpPr/>
          <p:nvPr/>
        </p:nvSpPr>
        <p:spPr>
          <a:xfrm>
            <a:off x="971600" y="1916832"/>
            <a:ext cx="7344816" cy="19442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b="1" dirty="0">
              <a:solidFill>
                <a:schemeClr val="tx1"/>
              </a:solidFill>
              <a:latin typeface="Times New Roman" pitchFamily="18" charset="0"/>
              <a:cs typeface="Times New Roman" pitchFamily="18" charset="0"/>
            </a:endParaRPr>
          </a:p>
          <a:p>
            <a:pPr algn="ctr"/>
            <a:endParaRPr lang="ru-RU" sz="2000" b="1" dirty="0">
              <a:solidFill>
                <a:schemeClr val="tx1"/>
              </a:solidFill>
              <a:latin typeface="Times New Roman" pitchFamily="18" charset="0"/>
              <a:cs typeface="Times New Roman" pitchFamily="18" charset="0"/>
            </a:endParaRPr>
          </a:p>
          <a:p>
            <a:pPr algn="ctr"/>
            <a:endParaRPr lang="ru-RU" sz="2000" dirty="0">
              <a:solidFill>
                <a:schemeClr val="tx1"/>
              </a:solidFill>
              <a:latin typeface="Times New Roman" pitchFamily="18" charset="0"/>
              <a:cs typeface="Times New Roman" pitchFamily="18" charset="0"/>
            </a:endParaRPr>
          </a:p>
        </p:txBody>
      </p:sp>
      <p:sp>
        <p:nvSpPr>
          <p:cNvPr id="6" name="Заголовок 5"/>
          <p:cNvSpPr>
            <a:spLocks noGrp="1"/>
          </p:cNvSpPr>
          <p:nvPr>
            <p:ph type="title"/>
          </p:nvPr>
        </p:nvSpPr>
        <p:spPr>
          <a:xfrm>
            <a:off x="457200" y="692696"/>
            <a:ext cx="8305800" cy="1800200"/>
          </a:xfrm>
        </p:spPr>
        <p:txBody>
          <a:bodyPr>
            <a:normAutofit fontScale="90000"/>
          </a:bodyPr>
          <a:lstStyle/>
          <a:p>
            <a:pPr algn="ctr"/>
            <a:r>
              <a:rPr lang="ru-RU" sz="2700" b="1" dirty="0">
                <a:latin typeface="Times New Roman" panose="02020603050405020304" pitchFamily="18" charset="0"/>
                <a:cs typeface="Times New Roman" panose="02020603050405020304" pitchFamily="18" charset="0"/>
              </a:rPr>
              <a:t>Муниципальное казенное учреждение </a:t>
            </a:r>
            <a:br>
              <a:rPr lang="ru-RU" sz="2700" b="1" dirty="0">
                <a:latin typeface="Times New Roman" panose="02020603050405020304" pitchFamily="18" charset="0"/>
                <a:cs typeface="Times New Roman" panose="02020603050405020304" pitchFamily="18" charset="0"/>
              </a:rPr>
            </a:br>
            <a:r>
              <a:rPr lang="ru-RU" sz="2700" b="1" dirty="0">
                <a:latin typeface="Times New Roman" panose="02020603050405020304" pitchFamily="18" charset="0"/>
                <a:cs typeface="Times New Roman" panose="02020603050405020304" pitchFamily="18" charset="0"/>
              </a:rPr>
              <a:t>дополнительного образования </a:t>
            </a:r>
            <a:br>
              <a:rPr lang="ru-RU" sz="2700" b="1" dirty="0">
                <a:latin typeface="Times New Roman" panose="02020603050405020304" pitchFamily="18" charset="0"/>
                <a:cs typeface="Times New Roman" panose="02020603050405020304" pitchFamily="18" charset="0"/>
              </a:rPr>
            </a:br>
            <a:r>
              <a:rPr lang="ru-RU" sz="2700" b="1" dirty="0">
                <a:latin typeface="Times New Roman" panose="02020603050405020304" pitchFamily="18" charset="0"/>
                <a:cs typeface="Times New Roman" panose="02020603050405020304" pitchFamily="18" charset="0"/>
              </a:rPr>
              <a:t>Станция юных техников</a:t>
            </a:r>
            <a:br>
              <a:rPr lang="ru-RU" b="1" dirty="0"/>
            </a:br>
            <a:endParaRPr lang="ru-RU" dirty="0"/>
          </a:p>
        </p:txBody>
      </p:sp>
      <p:sp>
        <p:nvSpPr>
          <p:cNvPr id="7" name="Заголовок 5"/>
          <p:cNvSpPr txBox="1">
            <a:spLocks/>
          </p:cNvSpPr>
          <p:nvPr/>
        </p:nvSpPr>
        <p:spPr>
          <a:xfrm>
            <a:off x="323528" y="1988840"/>
            <a:ext cx="8305800" cy="1872208"/>
          </a:xfrm>
          <a:prstGeom prst="rect">
            <a:avLst/>
          </a:prstGeom>
        </p:spPr>
        <p:txBody>
          <a:bodyPr vert="horz" lIns="0" tIns="45720" rIns="0" bIns="0" anchor="b">
            <a:normAutofit fontScale="900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ru-RU" dirty="0"/>
              <a:t>Как легко выполнить упражнение «Эстакада» на машине</a:t>
            </a:r>
          </a:p>
        </p:txBody>
      </p:sp>
      <p:sp>
        <p:nvSpPr>
          <p:cNvPr id="8" name="Заголовок 5"/>
          <p:cNvSpPr txBox="1">
            <a:spLocks/>
          </p:cNvSpPr>
          <p:nvPr/>
        </p:nvSpPr>
        <p:spPr>
          <a:xfrm>
            <a:off x="5231634" y="4129179"/>
            <a:ext cx="3542928" cy="1368152"/>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ru-RU" sz="2000" dirty="0"/>
              <a:t>Составитель: Гордынчук Валентин Леонидович</a:t>
            </a:r>
          </a:p>
          <a:p>
            <a:pPr algn="ctr"/>
            <a:r>
              <a:rPr lang="ru-RU" sz="2000" dirty="0"/>
              <a:t>мастер производственного обучения</a:t>
            </a:r>
          </a:p>
        </p:txBody>
      </p:sp>
    </p:spTree>
    <p:extLst>
      <p:ext uri="{BB962C8B-B14F-4D97-AF65-F5344CB8AC3E}">
        <p14:creationId xmlns:p14="http://schemas.microsoft.com/office/powerpoint/2010/main" val="743280309"/>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5656" y="43362"/>
            <a:ext cx="6408712" cy="19442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solidFill>
                  <a:schemeClr val="tx1"/>
                </a:solidFill>
                <a:latin typeface="Times New Roman" pitchFamily="18" charset="0"/>
                <a:cs typeface="Times New Roman" pitchFamily="18" charset="0"/>
              </a:rPr>
              <a:t> </a:t>
            </a:r>
          </a:p>
        </p:txBody>
      </p:sp>
      <p:sp>
        <p:nvSpPr>
          <p:cNvPr id="3" name="Прямоугольник 2"/>
          <p:cNvSpPr/>
          <p:nvPr/>
        </p:nvSpPr>
        <p:spPr>
          <a:xfrm>
            <a:off x="971600" y="1916832"/>
            <a:ext cx="7344816" cy="19442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b="1" dirty="0">
              <a:solidFill>
                <a:schemeClr val="tx1"/>
              </a:solidFill>
              <a:latin typeface="Times New Roman" pitchFamily="18" charset="0"/>
              <a:cs typeface="Times New Roman" pitchFamily="18" charset="0"/>
            </a:endParaRPr>
          </a:p>
          <a:p>
            <a:pPr algn="ctr"/>
            <a:endParaRPr lang="ru-RU" sz="2000" b="1" dirty="0">
              <a:solidFill>
                <a:schemeClr val="tx1"/>
              </a:solidFill>
              <a:latin typeface="Times New Roman" pitchFamily="18" charset="0"/>
              <a:cs typeface="Times New Roman" pitchFamily="18" charset="0"/>
            </a:endParaRPr>
          </a:p>
          <a:p>
            <a:pPr algn="ctr"/>
            <a:endParaRPr lang="ru-RU" sz="2000" dirty="0">
              <a:solidFill>
                <a:schemeClr val="tx1"/>
              </a:solidFill>
              <a:latin typeface="Times New Roman" pitchFamily="18" charset="0"/>
              <a:cs typeface="Times New Roman" pitchFamily="18" charset="0"/>
            </a:endParaRPr>
          </a:p>
        </p:txBody>
      </p:sp>
      <p:sp>
        <p:nvSpPr>
          <p:cNvPr id="4" name="Прямоугольник 3"/>
          <p:cNvSpPr/>
          <p:nvPr/>
        </p:nvSpPr>
        <p:spPr>
          <a:xfrm>
            <a:off x="647564" y="822862"/>
            <a:ext cx="8064896" cy="2031325"/>
          </a:xfrm>
          <a:prstGeom prst="rect">
            <a:avLst/>
          </a:prstGeom>
        </p:spPr>
        <p:txBody>
          <a:bodyPr wrap="square">
            <a:spAutoFit/>
          </a:bodyPr>
          <a:lstStyle/>
          <a:p>
            <a:pPr algn="just"/>
            <a:r>
              <a:rPr lang="ru-RU" dirty="0"/>
              <a:t>Что являет собой эстакада? Другими словами, это горка — наклонная поверхность. Суть испытания в том, что водитель должен остановить ТС в точке возвышения и снова тронуться. Обычно длина горки равна длине авто плюс ещё два метра. Непосредственно перед эстакадой нанесена линия «СТАРТ». Возле верхней плоскости (в метре от неё) начертана линия «СТОП». Ещё одна такая черта нанесена сразу после эстакады. При сдаче зачёта в 0,3 метра от машины устанавливается дополнительная фишка.</a:t>
            </a: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3688" y="2890546"/>
            <a:ext cx="5562600" cy="3581400"/>
          </a:xfrm>
          <a:prstGeom prst="rect">
            <a:avLst/>
          </a:prstGeom>
        </p:spPr>
      </p:pic>
    </p:spTree>
    <p:extLst>
      <p:ext uri="{BB962C8B-B14F-4D97-AF65-F5344CB8AC3E}">
        <p14:creationId xmlns:p14="http://schemas.microsoft.com/office/powerpoint/2010/main" val="1191797875"/>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720840"/>
            <a:ext cx="7920880" cy="2031325"/>
          </a:xfrm>
          <a:prstGeom prst="rect">
            <a:avLst/>
          </a:prstGeom>
        </p:spPr>
        <p:txBody>
          <a:bodyPr wrap="square">
            <a:spAutoFit/>
          </a:bodyPr>
          <a:lstStyle/>
          <a:p>
            <a:pPr algn="just"/>
            <a:r>
              <a:rPr lang="ru-RU" dirty="0"/>
              <a:t>Как выполняется упражнение «Эстакада» включает последовательное выполнение нескольких действий. </a:t>
            </a:r>
          </a:p>
          <a:p>
            <a:pPr algn="just"/>
            <a:r>
              <a:rPr lang="ru-RU" dirty="0"/>
              <a:t>Тот, кто сдаёт экзамен, должен: </a:t>
            </a:r>
          </a:p>
          <a:p>
            <a:pPr marL="285750" indent="-285750" algn="just">
              <a:buFont typeface="Arial" panose="020B0604020202020204" pitchFamily="34" charset="0"/>
              <a:buChar char="•"/>
            </a:pPr>
            <a:r>
              <a:rPr lang="ru-RU" dirty="0"/>
              <a:t>подъехать к «стартовой» линии и остановить авто;</a:t>
            </a:r>
          </a:p>
          <a:p>
            <a:pPr marL="285750" indent="-285750" algn="just">
              <a:buFont typeface="Arial" panose="020B0604020202020204" pitchFamily="34" charset="0"/>
              <a:buChar char="•"/>
            </a:pPr>
            <a:r>
              <a:rPr lang="ru-RU" dirty="0"/>
              <a:t> подъехать к черте «СТОП» и остановить машину; </a:t>
            </a:r>
          </a:p>
          <a:p>
            <a:pPr marL="285750" indent="-285750" algn="just">
              <a:buFont typeface="Arial" panose="020B0604020202020204" pitchFamily="34" charset="0"/>
              <a:buChar char="•"/>
            </a:pPr>
            <a:r>
              <a:rPr lang="ru-RU" dirty="0"/>
              <a:t>снова тронуться с точки подъёма; </a:t>
            </a:r>
          </a:p>
          <a:p>
            <a:pPr marL="285750" indent="-285750" algn="just">
              <a:buFont typeface="Arial" panose="020B0604020202020204" pitchFamily="34" charset="0"/>
              <a:buChar char="•"/>
            </a:pPr>
            <a:r>
              <a:rPr lang="ru-RU" dirty="0"/>
              <a:t>подъехать ко второй линии «СТОП», остановить движение</a:t>
            </a:r>
          </a:p>
        </p:txBody>
      </p:sp>
    </p:spTree>
    <p:extLst>
      <p:ext uri="{BB962C8B-B14F-4D97-AF65-F5344CB8AC3E}">
        <p14:creationId xmlns:p14="http://schemas.microsoft.com/office/powerpoint/2010/main" val="632831668"/>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443841"/>
            <a:ext cx="8136904" cy="2308324"/>
          </a:xfrm>
          <a:prstGeom prst="rect">
            <a:avLst/>
          </a:prstGeom>
        </p:spPr>
        <p:txBody>
          <a:bodyPr wrap="square">
            <a:spAutoFit/>
          </a:bodyPr>
          <a:lstStyle/>
          <a:p>
            <a:pPr algn="just"/>
            <a:r>
              <a:rPr lang="ru-RU" dirty="0"/>
              <a:t>Секреты заезда Чтобы успешно заехать на возвышение, необходимо:</a:t>
            </a:r>
          </a:p>
          <a:p>
            <a:pPr marL="285750" indent="-285750" algn="just">
              <a:buFont typeface="Arial" panose="020B0604020202020204" pitchFamily="34" charset="0"/>
              <a:buChar char="•"/>
            </a:pPr>
            <a:r>
              <a:rPr lang="ru-RU" dirty="0"/>
              <a:t> корректно скоординировать машину; </a:t>
            </a:r>
          </a:p>
          <a:p>
            <a:pPr marL="285750" indent="-285750" algn="just">
              <a:buFont typeface="Arial" panose="020B0604020202020204" pitchFamily="34" charset="0"/>
              <a:buChar char="•"/>
            </a:pPr>
            <a:r>
              <a:rPr lang="ru-RU" dirty="0"/>
              <a:t>сохранить прямолинейность движения в процессе заезда; суметь остановить авто в точке возвышения вне зависимости от его положения и не допустить скатывания назад. </a:t>
            </a:r>
          </a:p>
          <a:p>
            <a:pPr marL="285750" indent="-285750" algn="just">
              <a:buFont typeface="Arial" panose="020B0604020202020204" pitchFamily="34" charset="0"/>
              <a:buChar char="•"/>
            </a:pPr>
            <a:r>
              <a:rPr lang="ru-RU" dirty="0"/>
              <a:t>Заранее потренируйтесь координировать авто, не заезжая на эстакаду. Также осуществите тренировку заезда, сделав импровизированную эстакаду (установите вешки)</a:t>
            </a:r>
          </a:p>
        </p:txBody>
      </p:sp>
      <p:sp>
        <p:nvSpPr>
          <p:cNvPr id="3" name="Прямоугольник 2"/>
          <p:cNvSpPr/>
          <p:nvPr/>
        </p:nvSpPr>
        <p:spPr>
          <a:xfrm>
            <a:off x="971600" y="3933056"/>
            <a:ext cx="7776864" cy="1477328"/>
          </a:xfrm>
          <a:prstGeom prst="rect">
            <a:avLst/>
          </a:prstGeom>
        </p:spPr>
        <p:txBody>
          <a:bodyPr wrap="square">
            <a:spAutoFit/>
          </a:bodyPr>
          <a:lstStyle/>
          <a:p>
            <a:pPr algn="just"/>
            <a:r>
              <a:rPr lang="ru-RU" dirty="0"/>
              <a:t>Непосредственный заезд на эстакаду Учитывайте то, что при непосредственной близости авто к горке нужно ехать строго прямо. Маневрирование выполняйте заблаговременно. Если вы неправильно установите передние колёса на возвышение и будете продолжать езду по дуге, то не сможете задними колёсами попадать в колеи.</a:t>
            </a:r>
          </a:p>
        </p:txBody>
      </p:sp>
    </p:spTree>
    <p:extLst>
      <p:ext uri="{BB962C8B-B14F-4D97-AF65-F5344CB8AC3E}">
        <p14:creationId xmlns:p14="http://schemas.microsoft.com/office/powerpoint/2010/main" val="528196673"/>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889844"/>
            <a:ext cx="8136904" cy="2585323"/>
          </a:xfrm>
          <a:prstGeom prst="rect">
            <a:avLst/>
          </a:prstGeom>
        </p:spPr>
        <p:txBody>
          <a:bodyPr wrap="square">
            <a:spAutoFit/>
          </a:bodyPr>
          <a:lstStyle/>
          <a:p>
            <a:pPr algn="ctr"/>
            <a:r>
              <a:rPr lang="ru-RU" dirty="0"/>
              <a:t>Остановка авто на горке </a:t>
            </a:r>
          </a:p>
          <a:p>
            <a:pPr algn="just"/>
            <a:r>
              <a:rPr lang="ru-RU" dirty="0"/>
              <a:t>Чтобы выполнить эту задачу, нужно выбрать естественный уклон (приблизительно 160) и соответственно установить вешки. Нацельте машину на эстакаду, затем остановите её в точке подъёма. Для предотвращения скатывания необходимо удерживать тормозную педаль, при этом затягивая стояночный тормоз. Особое внимание стоит обратить на последовательность действий в процессе остановки. Выжмите педаль сцепления и нажмите тормоз. Теперь вы должны затянуть ручник и только после этого отключить передачу и отпустить педали.</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387" y="3861048"/>
            <a:ext cx="6191250" cy="2847975"/>
          </a:xfrm>
          <a:prstGeom prst="rect">
            <a:avLst/>
          </a:prstGeom>
        </p:spPr>
      </p:pic>
    </p:spTree>
    <p:extLst>
      <p:ext uri="{BB962C8B-B14F-4D97-AF65-F5344CB8AC3E}">
        <p14:creationId xmlns:p14="http://schemas.microsoft.com/office/powerpoint/2010/main" val="2785982190"/>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124744"/>
            <a:ext cx="7848872" cy="3416320"/>
          </a:xfrm>
          <a:prstGeom prst="rect">
            <a:avLst/>
          </a:prstGeom>
        </p:spPr>
        <p:txBody>
          <a:bodyPr wrap="square">
            <a:spAutoFit/>
          </a:bodyPr>
          <a:lstStyle/>
          <a:p>
            <a:pPr algn="ctr"/>
            <a:r>
              <a:rPr lang="ru-RU" dirty="0" err="1"/>
              <a:t>Трогание</a:t>
            </a:r>
            <a:r>
              <a:rPr lang="ru-RU" dirty="0"/>
              <a:t> на подъёме </a:t>
            </a:r>
          </a:p>
          <a:p>
            <a:pPr algn="just"/>
            <a:r>
              <a:rPr lang="ru-RU" dirty="0"/>
              <a:t>Итак, ваша машина на возвышении. Ваша цель — освободить её от стояночного тормоза, причём в самом начале </a:t>
            </a:r>
            <a:r>
              <a:rPr lang="ru-RU" dirty="0" err="1"/>
              <a:t>трогания</a:t>
            </a:r>
            <a:r>
              <a:rPr lang="ru-RU" dirty="0"/>
              <a:t>. Вы должны придерживаться последовательности действий: активировать 1-ю передачу и положить руку на ручник; «нащупать» момент, когда срабатывает сцепление, и задержать в таком положении ногу. </a:t>
            </a:r>
          </a:p>
          <a:p>
            <a:pPr algn="just"/>
            <a:r>
              <a:rPr lang="ru-RU" dirty="0"/>
              <a:t>Если вы будете всё делать правильно — сможете избежать скатывания автомобиля назад. </a:t>
            </a:r>
          </a:p>
          <a:p>
            <a:pPr algn="just"/>
            <a:r>
              <a:rPr lang="ru-RU" dirty="0"/>
              <a:t>Заезд на эстакаду без ручника возможен, но нежелателен. </a:t>
            </a:r>
          </a:p>
          <a:p>
            <a:pPr algn="just"/>
            <a:r>
              <a:rPr lang="ru-RU" dirty="0"/>
              <a:t>На экзаменах в ГАИ проверяют ещё и умение использовать ручной тормоз, потому при выполнении упражнения нельзя демонстрировать навыки движения без его применения.</a:t>
            </a:r>
          </a:p>
        </p:txBody>
      </p:sp>
    </p:spTree>
    <p:extLst>
      <p:ext uri="{BB962C8B-B14F-4D97-AF65-F5344CB8AC3E}">
        <p14:creationId xmlns:p14="http://schemas.microsoft.com/office/powerpoint/2010/main" val="3991530803"/>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124744"/>
            <a:ext cx="7704856" cy="3970318"/>
          </a:xfrm>
          <a:prstGeom prst="rect">
            <a:avLst/>
          </a:prstGeom>
        </p:spPr>
        <p:txBody>
          <a:bodyPr wrap="square">
            <a:spAutoFit/>
          </a:bodyPr>
          <a:lstStyle/>
          <a:p>
            <a:pPr algn="ctr"/>
            <a:r>
              <a:rPr lang="ru-RU" dirty="0"/>
              <a:t>Возможные проблемы </a:t>
            </a:r>
          </a:p>
          <a:p>
            <a:pPr algn="just"/>
            <a:r>
              <a:rPr lang="ru-RU" dirty="0"/>
              <a:t>Проходя тест, необходимо выполнять правила заезда. Задание не будет считаться выполненным, если автомобиль откатится назад и столкнёт вешку. </a:t>
            </a:r>
          </a:p>
          <a:p>
            <a:pPr algn="just"/>
            <a:r>
              <a:rPr lang="ru-RU" dirty="0"/>
              <a:t>Такое может случиться в нескольких ситуациях: если машина заглохнет на подъёме (тогда нужно завести авто и продолжить); если вы будете фиксировать авто при помощи тормоза, не используя ручника, и не успеете перенести ногу на газ (поэтому обязательно применяйте ручной тормоз); если авто без видимой причины начнёт откатываться (при такой проблеме сразу же нажимайте тормоз и фиксируйте машину ручным тормозом). </a:t>
            </a:r>
          </a:p>
          <a:p>
            <a:pPr algn="just"/>
            <a:r>
              <a:rPr lang="ru-RU" dirty="0"/>
              <a:t>Также экзамен не будет сдан, если вы пересечёте отметку «СТОП». Чтобы этого не случилось, вам следует более жёстко работать тормозной педалью.</a:t>
            </a:r>
          </a:p>
        </p:txBody>
      </p:sp>
    </p:spTree>
    <p:extLst>
      <p:ext uri="{BB962C8B-B14F-4D97-AF65-F5344CB8AC3E}">
        <p14:creationId xmlns:p14="http://schemas.microsoft.com/office/powerpoint/2010/main" val="1785037691"/>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403648" y="116632"/>
            <a:ext cx="6408712" cy="19442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800" dirty="0">
              <a:solidFill>
                <a:schemeClr val="tx1"/>
              </a:solidFill>
              <a:latin typeface="Times New Roman" pitchFamily="18" charset="0"/>
              <a:cs typeface="Times New Roman" pitchFamily="18" charset="0"/>
            </a:endParaRPr>
          </a:p>
        </p:txBody>
      </p:sp>
      <p:sp>
        <p:nvSpPr>
          <p:cNvPr id="2" name="Прямоугольник 1"/>
          <p:cNvSpPr/>
          <p:nvPr/>
        </p:nvSpPr>
        <p:spPr>
          <a:xfrm>
            <a:off x="683568" y="2060848"/>
            <a:ext cx="7848872" cy="25202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800" b="1" dirty="0">
                <a:solidFill>
                  <a:schemeClr val="tx1"/>
                </a:solidFill>
                <a:latin typeface="Times New Roman" pitchFamily="18" charset="0"/>
                <a:cs typeface="Times New Roman" pitchFamily="18" charset="0"/>
              </a:rPr>
              <a:t>Спасибо за внимание!</a:t>
            </a:r>
          </a:p>
        </p:txBody>
      </p:sp>
    </p:spTree>
    <p:extLst>
      <p:ext uri="{BB962C8B-B14F-4D97-AF65-F5344CB8AC3E}">
        <p14:creationId xmlns:p14="http://schemas.microsoft.com/office/powerpoint/2010/main" val="1164659872"/>
      </p:ext>
    </p:extLst>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162</TotalTime>
  <Words>585</Words>
  <Application>Microsoft Office PowerPoint</Application>
  <PresentationFormat>Экран (4:3)</PresentationFormat>
  <Paragraphs>32</Paragraphs>
  <Slides>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Arial</vt:lpstr>
      <vt:lpstr>Calibri</vt:lpstr>
      <vt:lpstr>Constantia</vt:lpstr>
      <vt:lpstr>Times New Roman</vt:lpstr>
      <vt:lpstr>Wingdings 2</vt:lpstr>
      <vt:lpstr>Поток</vt:lpstr>
      <vt:lpstr>Муниципальное казенное учреждение  дополнительного образования  Станция юных техников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Ирина</dc:creator>
  <cp:lastModifiedBy>Елена Буркова</cp:lastModifiedBy>
  <cp:revision>25</cp:revision>
  <dcterms:created xsi:type="dcterms:W3CDTF">2018-01-10T05:46:59Z</dcterms:created>
  <dcterms:modified xsi:type="dcterms:W3CDTF">2023-03-30T03:46:56Z</dcterms:modified>
</cp:coreProperties>
</file>