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sldIdLst>
    <p:sldId id="256" r:id="rId2"/>
    <p:sldId id="258" r:id="rId3"/>
    <p:sldId id="260" r:id="rId4"/>
    <p:sldId id="262" r:id="rId5"/>
    <p:sldId id="261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6520"/>
    <a:srgbClr val="EAEAEA"/>
    <a:srgbClr val="DCC834"/>
    <a:srgbClr val="DDDDDD"/>
    <a:srgbClr val="DFAC4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08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CA6F74-0D3D-40B5-B6A1-0F7BE83185BC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B7A314-9C2E-4160-AE38-E505F8052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7A314-9C2E-4160-AE38-E505F805206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0"/>
            <a:ext cx="7929618" cy="171448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Профилактика отклоняющегося (девиантного)    поведения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000240"/>
            <a:ext cx="9144000" cy="4214818"/>
          </a:xfrm>
          <a:solidFill>
            <a:srgbClr val="EAEAEA"/>
          </a:solidFill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Отклоняющее (девиантное) поведение-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постоянно, стойко повторяющееся поведение не соответствующее общепринятым социальным нормам и наносящее ущерб самому человеку, окружающим людям и имуществу.</a:t>
            </a: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Рискованное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поведение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Суицидальное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(самоповреждабщее)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поведение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Агрессивное поведение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Аддиктивное (зависимое) поведение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Делинквидное поведение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876"/>
            <a:ext cx="3214710" cy="171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Делинквентное поведение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646237"/>
            <a:ext cx="8186766" cy="568317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Рекомендации по взаимодействию с детьми и подростками склонными к деликвидному поведению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285992"/>
            <a:ext cx="72369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142976" y="2214554"/>
            <a:ext cx="4786346" cy="10001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Отмечайте лишь положительные стороны ребенка, что бы не вешать ярлыка.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Старайтесь оценивать не самого ребенка. А его поступки.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643314"/>
            <a:ext cx="785786" cy="813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142976" y="3500438"/>
            <a:ext cx="4786346" cy="107157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случаи возникновения сложной ситуации, решайте проблему, беседуя с ее участниками. Ребенок может не сразу открыться, ему нужно время, что бы открыться .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4857760"/>
            <a:ext cx="4786346" cy="92869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сложных ситуациях стоит привлечь внимание родителей к проблеме ученика. Ребенок может скрывать школьные события от  родителей.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929198"/>
            <a:ext cx="857224" cy="86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6072206"/>
            <a:ext cx="600074" cy="600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142976" y="6000768"/>
            <a:ext cx="4786346" cy="71438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вы увидели положительные изменении в поведении ребенка, не скупитесь на похвалу и одобрение.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2844" y="1357298"/>
            <a:ext cx="8858312" cy="485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885831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50432" cy="92869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100" b="1" dirty="0" smtClean="0">
                <a:solidFill>
                  <a:srgbClr val="FFC000"/>
                </a:solidFill>
              </a:rPr>
              <a:t>Признаки свидетельствующие о социально-психологической дезадаптации</a:t>
            </a:r>
            <a:endParaRPr lang="ru-RU" sz="3100" b="1" dirty="0">
              <a:solidFill>
                <a:srgbClr val="FFC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472" y="1500174"/>
            <a:ext cx="821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928694" cy="749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571604" y="1428736"/>
            <a:ext cx="4071966" cy="71438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Резкое снижение успеваемости, в том числе связанное с нарушением учебной мотивации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357430"/>
            <a:ext cx="1000132" cy="68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1500166" y="2357430"/>
            <a:ext cx="4143404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Отказ посещать образовательные учреждения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214686"/>
            <a:ext cx="928694" cy="681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1500166" y="3286124"/>
            <a:ext cx="3571900" cy="500066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Проблемы в межличностных отношениях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4000504"/>
            <a:ext cx="1071570" cy="531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1500166" y="4000504"/>
            <a:ext cx="3071834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Нетипичные для ребенка эмоциональные реакции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4500570"/>
            <a:ext cx="642942" cy="767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1500166" y="4572008"/>
            <a:ext cx="5214974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Физиологические реакции, например, слабость, боль в голове, дрожь и </a:t>
            </a:r>
            <a:r>
              <a:rPr lang="ru-RU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тд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58" y="5286388"/>
            <a:ext cx="863751" cy="77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Прямоугольник 16"/>
          <p:cNvSpPr/>
          <p:nvPr/>
        </p:nvSpPr>
        <p:spPr>
          <a:xfrm>
            <a:off x="1500166" y="5286388"/>
            <a:ext cx="6143668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Навязчивые движения и действия(накручивает волосы, грызет ногти, а так же разговаривает с сам с собой..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6072206"/>
            <a:ext cx="857256" cy="61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Прямоугольник 18"/>
          <p:cNvSpPr/>
          <p:nvPr/>
        </p:nvSpPr>
        <p:spPr>
          <a:xfrm>
            <a:off x="1571604" y="6000768"/>
            <a:ext cx="5500726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Конфликтное, агрессивное отношение к окружающим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714356"/>
            <a:ext cx="5186370" cy="14287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357555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099" y="714356"/>
            <a:ext cx="5418387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14554"/>
            <a:ext cx="1638709" cy="16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42" y="2857496"/>
            <a:ext cx="5904350" cy="993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3929066"/>
            <a:ext cx="3974922" cy="1015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8802" y="4929198"/>
            <a:ext cx="1777360" cy="150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43042" y="4929198"/>
            <a:ext cx="192085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3504" y="3857628"/>
            <a:ext cx="2565964" cy="352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57686" y="4286256"/>
            <a:ext cx="478631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54609" y="4929198"/>
            <a:ext cx="5289391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67328" y="5715016"/>
            <a:ext cx="537667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E06520"/>
                </a:solidFill>
              </a:rPr>
              <a:t>Раннее проблемное(отклоняющееся) поведение</a:t>
            </a:r>
            <a:endParaRPr lang="ru-RU" sz="3200" b="1" dirty="0">
              <a:solidFill>
                <a:srgbClr val="E0652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857232"/>
            <a:ext cx="2555185" cy="2143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1428736"/>
            <a:ext cx="4286280" cy="1605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000364" y="3071810"/>
            <a:ext cx="2860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E06520"/>
                </a:solidFill>
                <a:latin typeface="Times New Roman" pitchFamily="18" charset="0"/>
                <a:cs typeface="Times New Roman" pitchFamily="18" charset="0"/>
              </a:rPr>
              <a:t>Ненадлежащее поведение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3429000"/>
            <a:ext cx="1928826" cy="284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0" y="3714752"/>
            <a:ext cx="25002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Сквернословие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4000504"/>
            <a:ext cx="2643206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Нарушение правил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143380"/>
            <a:ext cx="507206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Школьные прогулы или отказ от обучения, сочетающиеся с академической неспешностью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786322"/>
            <a:ext cx="5000628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Частые случаи обмана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000636"/>
            <a:ext cx="3357586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Побеги из дома/бродяжничество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5715016"/>
            <a:ext cx="4000496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Ранее начало около 8-9 лет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3429000"/>
            <a:ext cx="1657340" cy="3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5786446" y="3643314"/>
            <a:ext cx="307183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Чрезмерное упрямство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43636" y="3929066"/>
            <a:ext cx="3429024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Открытое непослушание и упрямство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072198" y="4357694"/>
            <a:ext cx="2857520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Вспыльчивость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072198" y="4643446"/>
            <a:ext cx="235745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Обидчивость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072198" y="4786322"/>
            <a:ext cx="307180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Склонность к частым спорам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72198" y="5143512"/>
            <a:ext cx="307180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Выражение гнева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00596" y="5715016"/>
            <a:ext cx="4143404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Ранее начало – возраст около 5 лет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298"/>
            <a:ext cx="2428892" cy="2437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" name="Заголовок 4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E06520"/>
                </a:solidFill>
              </a:rPr>
              <a:t>Раннее проблемное(отклоняющееся) поведение</a:t>
            </a:r>
            <a:endParaRPr lang="ru-RU" sz="3200" dirty="0"/>
          </a:p>
        </p:txBody>
      </p:sp>
      <p:pic>
        <p:nvPicPr>
          <p:cNvPr id="4119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1785926"/>
            <a:ext cx="6643702" cy="3099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20" name="Picture 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4143380"/>
            <a:ext cx="609319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Агрессивное поведение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86" y="1500174"/>
            <a:ext cx="266200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857488" y="1500174"/>
            <a:ext cx="5143536" cy="1714512"/>
          </a:xfrm>
          <a:prstGeom prst="rect">
            <a:avLst/>
          </a:prstGeom>
          <a:noFill/>
          <a:ln>
            <a:solidFill>
              <a:srgbClr val="E065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Любое ФИЗИЧЕСКОЕ НАСИЛИЕ, направленное на сверстников/учителей/объекты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Любое ПСИХОЛОГИЧЕСКОЕ НАСИЛИЕ (в том числе и в интернете) оскорбления учащихся/ учителей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571876"/>
            <a:ext cx="260192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857488" y="3357562"/>
            <a:ext cx="507209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Находится в подавленном настроении;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57488" y="3643314"/>
            <a:ext cx="5143536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Сторонится одноклассников</a:t>
            </a:r>
          </a:p>
          <a:p>
            <a:pPr>
              <a:buFont typeface="Arial" pitchFamily="34" charset="0"/>
              <a:buChar char="•"/>
            </a:pP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488" y="3929066"/>
            <a:ext cx="5857916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Избегает массовых мероприятий в образовательном учреждении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488" y="4429132"/>
            <a:ext cx="5429288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Часто болеет/ пропускает школу по другим причинам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488" y="5000636"/>
            <a:ext cx="528641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Проявляет аутоагрессивное поведение (наносит себе порезы/ожоги и т.д.)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2066" y="214290"/>
            <a:ext cx="4071934" cy="11429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Агрессивное поведение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500174"/>
            <a:ext cx="316475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64682" y="1500175"/>
            <a:ext cx="3950523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165105" y="3357562"/>
            <a:ext cx="2264415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2928934"/>
            <a:ext cx="72895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0" y="3500438"/>
            <a:ext cx="5143504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Окажите первичную помощь ученику-жертве агрессивных действий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428660" y="4071942"/>
            <a:ext cx="557216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buFont typeface="Arial" pitchFamily="34" charset="0"/>
              <a:buChar char="•"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Узнайте не является ли проявление агрессии к нему систематическим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714884"/>
            <a:ext cx="5143504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Уточните как ребенок себя чувствует (физически / психологически) и готов ли он пойти на примирении с агрессором.</a:t>
            </a:r>
          </a:p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5214950"/>
            <a:ext cx="9001156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Вступите в диалог с агрессором наедине. Не спешите занимать обвинительную позицию 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643578"/>
            <a:ext cx="9001156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Попробуйте уточнить, в чем причина такого поведения, возможно его агрессия это защитная реакция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6000768"/>
            <a:ext cx="8715436" cy="500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Уточните, готов ли он пойти на примирение/восстановление отношений с жертвой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Делинквентное поведение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500174"/>
            <a:ext cx="8229600" cy="1046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2643182"/>
            <a:ext cx="4941912" cy="45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71810"/>
            <a:ext cx="3851269" cy="3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49370" y="3071810"/>
            <a:ext cx="3394630" cy="43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42844" y="3500438"/>
            <a:ext cx="3500462" cy="207170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Мелкое воровство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Вымогательство, грабежи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Вандализм, поджоги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Подлоги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Мошенничество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Иногда имеет место ранее начало в возрасте от 7-7,5 лет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29190" y="3571876"/>
            <a:ext cx="3786214" cy="228601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Злобные выпады, обвинение и запугивание, драки.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Травля (буллинг) или иное насилие по отношению к младшим детям или сверстникам.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Жестокие действия по отношению к животным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Иногда имеет место ранее начало  в возрасте около 6 лет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616</TotalTime>
  <Words>479</Words>
  <PresentationFormat>Экран (4:3)</PresentationFormat>
  <Paragraphs>69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Литейная</vt:lpstr>
      <vt:lpstr>Профилактика отклоняющегося (девиантного)    поведения</vt:lpstr>
      <vt:lpstr>Слайд 2</vt:lpstr>
      <vt:lpstr> Признаки свидетельствующие о социально-психологической дезадаптации</vt:lpstr>
      <vt:lpstr>Слайд 4</vt:lpstr>
      <vt:lpstr>Раннее проблемное(отклоняющееся) поведение</vt:lpstr>
      <vt:lpstr>Раннее проблемное(отклоняющееся) поведение</vt:lpstr>
      <vt:lpstr>Агрессивное поведение</vt:lpstr>
      <vt:lpstr>Агрессивное поведение</vt:lpstr>
      <vt:lpstr>Делинквентное поведение</vt:lpstr>
      <vt:lpstr>Делинквентное поведение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66</cp:revision>
  <dcterms:created xsi:type="dcterms:W3CDTF">2019-10-14T07:10:51Z</dcterms:created>
  <dcterms:modified xsi:type="dcterms:W3CDTF">2019-11-11T09:10:34Z</dcterms:modified>
</cp:coreProperties>
</file>